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9" r:id="rId2"/>
    <p:sldId id="257" r:id="rId3"/>
    <p:sldId id="258" r:id="rId4"/>
    <p:sldId id="263" r:id="rId5"/>
    <p:sldId id="266" r:id="rId6"/>
    <p:sldId id="262" r:id="rId7"/>
    <p:sldId id="26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99"/>
    <p:restoredTop sz="69198"/>
  </p:normalViewPr>
  <p:slideViewPr>
    <p:cSldViewPr snapToGrid="0">
      <p:cViewPr>
        <p:scale>
          <a:sx n="101" d="100"/>
          <a:sy n="101" d="100"/>
        </p:scale>
        <p:origin x="920" y="-5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6D3624-2623-7F4D-B44D-37DAB0438223}" type="datetimeFigureOut">
              <a:rPr lang="en-US" smtClean="0"/>
              <a:t>11/1/23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2452FD-CA01-D940-967B-CFFEAB028F1F}" type="slidenum">
              <a:rPr lang="en-US" smtClean="0"/>
              <a:t>‹#›</a:t>
            </a:fld>
            <a:endParaRPr lang="en-US"/>
          </a:p>
        </p:txBody>
      </p:sp>
    </p:spTree>
    <p:extLst>
      <p:ext uri="{BB962C8B-B14F-4D97-AF65-F5344CB8AC3E}">
        <p14:creationId xmlns:p14="http://schemas.microsoft.com/office/powerpoint/2010/main" val="3743380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Isa and I will be walking through a text analysis of tweets about climate change in 2022.</a:t>
            </a:r>
          </a:p>
          <a:p>
            <a:r>
              <a:rPr lang="en-US" dirty="0"/>
              <a:t> </a:t>
            </a:r>
            <a:br>
              <a:rPr lang="en-US" dirty="0"/>
            </a:br>
            <a:r>
              <a:rPr lang="en-US" b="0" i="0" dirty="0">
                <a:solidFill>
                  <a:srgbClr val="374151"/>
                </a:solidFill>
                <a:effectLst/>
                <a:latin typeface="Söhne"/>
              </a:rPr>
              <a:t>Climate change poses significant threats to our environment, health, and economies and addressing it is our societal responsibility to ensure justice and sustainability for vulnerable communities and future generations. With its vast and diverse user base, Twitter provides insights into a wide range of perspectives on climate change and influential figures often use Twitter to communicate their view. </a:t>
            </a:r>
            <a:endParaRPr lang="en-US" dirty="0"/>
          </a:p>
        </p:txBody>
      </p:sp>
      <p:sp>
        <p:nvSpPr>
          <p:cNvPr id="4" name="Slide Number Placeholder 3"/>
          <p:cNvSpPr>
            <a:spLocks noGrp="1"/>
          </p:cNvSpPr>
          <p:nvPr>
            <p:ph type="sldNum" sz="quarter" idx="5"/>
          </p:nvPr>
        </p:nvSpPr>
        <p:spPr/>
        <p:txBody>
          <a:bodyPr/>
          <a:lstStyle/>
          <a:p>
            <a:fld id="{172452FD-CA01-D940-967B-CFFEAB028F1F}" type="slidenum">
              <a:rPr lang="en-US" smtClean="0"/>
              <a:t>1</a:t>
            </a:fld>
            <a:endParaRPr lang="en-US"/>
          </a:p>
        </p:txBody>
      </p:sp>
    </p:spTree>
    <p:extLst>
      <p:ext uri="{BB962C8B-B14F-4D97-AF65-F5344CB8AC3E}">
        <p14:creationId xmlns:p14="http://schemas.microsoft.com/office/powerpoint/2010/main" val="42354994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The answers to these questions can help us gauge public understanding and sentiment regarding climate change, help in spotting misinformation or biased perspectives. And recognizing the key players and influencers in the discourse can aid in collaboration, partnerships, and mobilization efforts for climate action.</a:t>
            </a:r>
          </a:p>
          <a:p>
            <a:endParaRPr lang="en-US" dirty="0"/>
          </a:p>
        </p:txBody>
      </p:sp>
      <p:sp>
        <p:nvSpPr>
          <p:cNvPr id="4" name="Slide Number Placeholder 3"/>
          <p:cNvSpPr>
            <a:spLocks noGrp="1"/>
          </p:cNvSpPr>
          <p:nvPr>
            <p:ph type="sldNum" sz="quarter" idx="5"/>
          </p:nvPr>
        </p:nvSpPr>
        <p:spPr/>
        <p:txBody>
          <a:bodyPr/>
          <a:lstStyle/>
          <a:p>
            <a:fld id="{172452FD-CA01-D940-967B-CFFEAB028F1F}" type="slidenum">
              <a:rPr lang="en-US" smtClean="0"/>
              <a:t>2</a:t>
            </a:fld>
            <a:endParaRPr lang="en-US"/>
          </a:p>
        </p:txBody>
      </p:sp>
    </p:spTree>
    <p:extLst>
      <p:ext uri="{BB962C8B-B14F-4D97-AF65-F5344CB8AC3E}">
        <p14:creationId xmlns:p14="http://schemas.microsoft.com/office/powerpoint/2010/main" val="225525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dataset is from Kaggle and includes 7 months of twitter data scraped by user Diego </a:t>
            </a:r>
            <a:r>
              <a:rPr lang="en-US" dirty="0" err="1"/>
              <a:t>Farchione</a:t>
            </a:r>
            <a:r>
              <a:rPr lang="en-US" dirty="0"/>
              <a:t> between January and July 2022. Each row in the dataset represents a tweet posted in the period and the columns represent information about the </a:t>
            </a:r>
            <a:r>
              <a:rPr lang="en-US" dirty="0" err="1"/>
              <a:t>tweer</a:t>
            </a:r>
            <a:r>
              <a:rPr lang="en-US" dirty="0"/>
              <a:t> including user &amp; tweet details, engagement metrics and additional context</a:t>
            </a:r>
          </a:p>
          <a:p>
            <a:endParaRPr lang="en-US" dirty="0"/>
          </a:p>
        </p:txBody>
      </p:sp>
      <p:sp>
        <p:nvSpPr>
          <p:cNvPr id="4" name="Slide Number Placeholder 3"/>
          <p:cNvSpPr>
            <a:spLocks noGrp="1"/>
          </p:cNvSpPr>
          <p:nvPr>
            <p:ph type="sldNum" sz="quarter" idx="5"/>
          </p:nvPr>
        </p:nvSpPr>
        <p:spPr/>
        <p:txBody>
          <a:bodyPr/>
          <a:lstStyle/>
          <a:p>
            <a:fld id="{172452FD-CA01-D940-967B-CFFEAB028F1F}" type="slidenum">
              <a:rPr lang="en-US" smtClean="0"/>
              <a:t>3</a:t>
            </a:fld>
            <a:endParaRPr lang="en-US"/>
          </a:p>
        </p:txBody>
      </p:sp>
    </p:spTree>
    <p:extLst>
      <p:ext uri="{BB962C8B-B14F-4D97-AF65-F5344CB8AC3E}">
        <p14:creationId xmlns:p14="http://schemas.microsoft.com/office/powerpoint/2010/main" val="15609424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374151"/>
                </a:solidFill>
                <a:effectLst/>
                <a:latin typeface="Söhne"/>
              </a:rPr>
              <a:t>The y axis represents the top 20 most commonly used words excluding the words climate change and other common </a:t>
            </a:r>
            <a:r>
              <a:rPr lang="en-US" b="0" i="0" dirty="0" err="1">
                <a:solidFill>
                  <a:srgbClr val="374151"/>
                </a:solidFill>
                <a:effectLst/>
                <a:latin typeface="Söhne"/>
              </a:rPr>
              <a:t>stopwords</a:t>
            </a:r>
            <a:r>
              <a:rPr lang="en-US" b="0" i="0" dirty="0">
                <a:solidFill>
                  <a:srgbClr val="374151"/>
                </a:solidFill>
                <a:effectLst/>
                <a:latin typeface="Söhne"/>
              </a:rPr>
              <a:t> on twitter , with the most common term at the top</a:t>
            </a:r>
          </a:p>
          <a:p>
            <a:pPr algn="l">
              <a:buFont typeface="Arial" panose="020B0604020202020204" pitchFamily="34" charset="0"/>
              <a:buChar char="•"/>
            </a:pPr>
            <a:r>
              <a:rPr lang="en-US" b="0" i="0" dirty="0">
                <a:solidFill>
                  <a:srgbClr val="374151"/>
                </a:solidFill>
                <a:effectLst/>
                <a:latin typeface="Söhne"/>
              </a:rPr>
              <a:t> the x axis represents the count or the number of times each word appears in the corpus of tweets. The numbers themselves aren’t as important as the relative frequency of words. </a:t>
            </a:r>
          </a:p>
          <a:p>
            <a:pPr algn="l">
              <a:buFont typeface="Arial" panose="020B0604020202020204" pitchFamily="34" charset="0"/>
              <a:buChar char="•"/>
            </a:pPr>
            <a:endParaRPr lang="en-US" b="0" i="0" dirty="0">
              <a:solidFill>
                <a:srgbClr val="374151"/>
              </a:solidFill>
              <a:effectLst/>
              <a:latin typeface="Söhne"/>
            </a:endParaRPr>
          </a:p>
          <a:p>
            <a:pPr algn="l">
              <a:buFont typeface="Arial" panose="020B0604020202020204" pitchFamily="34" charset="0"/>
              <a:buChar char="•"/>
            </a:pPr>
            <a:endParaRPr lang="en-US" b="0" i="0" dirty="0">
              <a:solidFill>
                <a:srgbClr val="374151"/>
              </a:solidFill>
              <a:effectLst/>
              <a:latin typeface="Söhne"/>
            </a:endParaRPr>
          </a:p>
          <a:p>
            <a:pPr>
              <a:buFont typeface="Arial" panose="020B0604020202020204" pitchFamily="34" charset="0"/>
              <a:buChar char="•"/>
            </a:pPr>
            <a:r>
              <a:rPr lang="en-US" sz="1200" b="1" i="0" dirty="0">
                <a:effectLst/>
              </a:rPr>
              <a:t>Referencing &amp; Responsibility</a:t>
            </a:r>
            <a:r>
              <a:rPr lang="en-US" sz="1200" b="0" i="0" dirty="0">
                <a:effectLst/>
              </a:rPr>
              <a:t>: High mentions of "quote," "people," and ”u" show a trend of referencing others and </a:t>
            </a:r>
            <a:r>
              <a:rPr lang="en-US" b="0" i="0" dirty="0">
                <a:solidFill>
                  <a:srgbClr val="374151"/>
                </a:solidFill>
                <a:effectLst/>
                <a:latin typeface="Söhne"/>
              </a:rPr>
              <a:t>strong emphasis on the involvement or opinions of different people in the discourse</a:t>
            </a:r>
            <a:endParaRPr lang="en-US" sz="1200" b="0" i="0" dirty="0">
              <a:effectLst/>
            </a:endParaRPr>
          </a:p>
          <a:p>
            <a:pPr>
              <a:buFont typeface="Arial" panose="020B0604020202020204" pitchFamily="34" charset="0"/>
              <a:buChar char="•"/>
            </a:pPr>
            <a:r>
              <a:rPr lang="en-US" sz="1200" b="1" i="0" dirty="0">
                <a:effectLst/>
              </a:rPr>
              <a:t>Urgency &amp; Action</a:t>
            </a:r>
            <a:r>
              <a:rPr lang="en-US" sz="1200" b="0" i="0" dirty="0">
                <a:effectLst/>
              </a:rPr>
              <a:t>: Terms like "action," "need," and ”time" highlight the immediacy and urgency in the climate change discourse.</a:t>
            </a:r>
          </a:p>
          <a:p>
            <a:pPr>
              <a:buFont typeface="Arial" panose="020B0604020202020204" pitchFamily="34" charset="0"/>
              <a:buChar char="•"/>
            </a:pPr>
            <a:r>
              <a:rPr lang="en-US" sz="1200" b="1" i="0" dirty="0">
                <a:effectLst/>
              </a:rPr>
              <a:t>Topics &amp; Solutions</a:t>
            </a:r>
            <a:r>
              <a:rPr lang="en-US" sz="1200" b="0" i="0" dirty="0">
                <a:effectLst/>
              </a:rPr>
              <a:t>: Words such as "energy," "impact," and "global" point to discussions on renewable solutions and global effects.</a:t>
            </a:r>
            <a:endParaRPr lang="en-US" b="0" i="0" dirty="0">
              <a:solidFill>
                <a:srgbClr val="374151"/>
              </a:solidFill>
              <a:effectLst/>
              <a:latin typeface="Söhne"/>
            </a:endParaRPr>
          </a:p>
          <a:p>
            <a:pPr algn="l">
              <a:buFont typeface="Arial" panose="020B0604020202020204" pitchFamily="34" charset="0"/>
              <a:buChar char="•"/>
            </a:pPr>
            <a:endParaRPr lang="en-US" b="0" i="0" dirty="0">
              <a:solidFill>
                <a:srgbClr val="374151"/>
              </a:solidFill>
              <a:effectLst/>
              <a:latin typeface="Söhne"/>
            </a:endParaRPr>
          </a:p>
        </p:txBody>
      </p:sp>
      <p:sp>
        <p:nvSpPr>
          <p:cNvPr id="4" name="Slide Number Placeholder 3"/>
          <p:cNvSpPr>
            <a:spLocks noGrp="1"/>
          </p:cNvSpPr>
          <p:nvPr>
            <p:ph type="sldNum" sz="quarter" idx="5"/>
          </p:nvPr>
        </p:nvSpPr>
        <p:spPr/>
        <p:txBody>
          <a:bodyPr/>
          <a:lstStyle/>
          <a:p>
            <a:fld id="{172452FD-CA01-D940-967B-CFFEAB028F1F}" type="slidenum">
              <a:rPr lang="en-US" smtClean="0"/>
              <a:t>4</a:t>
            </a:fld>
            <a:endParaRPr lang="en-US"/>
          </a:p>
        </p:txBody>
      </p:sp>
    </p:spTree>
    <p:extLst>
      <p:ext uri="{BB962C8B-B14F-4D97-AF65-F5344CB8AC3E}">
        <p14:creationId xmlns:p14="http://schemas.microsoft.com/office/powerpoint/2010/main" val="901157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374151"/>
                </a:solidFill>
                <a:effectLst/>
                <a:latin typeface="Söhne"/>
              </a:rPr>
              <a:t>Named Entity Recognition (NER) is a process in which a computer program identifies and categorizes specific words or phrases from a text into predefined groups. Think of it as a tool that scans the tweets and highlights all the proper nouns, categorizing them into who's a person, which ones are organization, and what geopolitical </a:t>
            </a:r>
            <a:r>
              <a:rPr lang="en-US" b="0" i="0" dirty="0" err="1">
                <a:solidFill>
                  <a:srgbClr val="374151"/>
                </a:solidFill>
                <a:effectLst/>
                <a:latin typeface="Söhne"/>
              </a:rPr>
              <a:t>entiies</a:t>
            </a:r>
            <a:r>
              <a:rPr lang="en-US" b="0" i="0" dirty="0">
                <a:solidFill>
                  <a:srgbClr val="374151"/>
                </a:solidFill>
                <a:effectLst/>
                <a:latin typeface="Söhne"/>
              </a:rPr>
              <a:t> are mentioned.</a:t>
            </a:r>
          </a:p>
          <a:p>
            <a:pPr algn="l">
              <a:buFont typeface="Arial" panose="020B0604020202020204" pitchFamily="34" charset="0"/>
              <a:buChar char="•"/>
            </a:pP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The table shows the top 10 people, organization and geopolitical entities that appear in the corpus ordered with the greatest number of mentions for each column at the top of the table </a:t>
            </a:r>
            <a:endParaRPr lang="en-US" b="1" i="0" dirty="0">
              <a:solidFill>
                <a:srgbClr val="000000"/>
              </a:solidFill>
              <a:effectLst/>
              <a:latin typeface="Söhne"/>
            </a:endParaRPr>
          </a:p>
          <a:p>
            <a:pPr algn="l">
              <a:buFont typeface="Arial" panose="020B0604020202020204" pitchFamily="34" charset="0"/>
              <a:buChar char="•"/>
            </a:pPr>
            <a:endParaRPr lang="en-US" b="1" i="0" dirty="0">
              <a:solidFill>
                <a:srgbClr val="000000"/>
              </a:solidFill>
              <a:effectLst/>
              <a:latin typeface="Söhne"/>
            </a:endParaRPr>
          </a:p>
          <a:p>
            <a:pPr algn="l">
              <a:buFont typeface="Arial" panose="020B0604020202020204" pitchFamily="34" charset="0"/>
              <a:buChar char="•"/>
            </a:pPr>
            <a:r>
              <a:rPr lang="en-US" b="1" i="0" dirty="0">
                <a:solidFill>
                  <a:srgbClr val="000000"/>
                </a:solidFill>
                <a:effectLst/>
                <a:latin typeface="Söhne"/>
              </a:rPr>
              <a:t>People</a:t>
            </a:r>
            <a:r>
              <a:rPr lang="en-US" b="0" i="0" dirty="0">
                <a:solidFill>
                  <a:srgbClr val="000000"/>
                </a:solidFill>
                <a:effectLst/>
                <a:latin typeface="Söhne"/>
              </a:rPr>
              <a:t>:</a:t>
            </a:r>
          </a:p>
          <a:p>
            <a:pPr marL="742950" lvl="1" indent="-285750" algn="l">
              <a:buFont typeface="Arial" panose="020B0604020202020204" pitchFamily="34" charset="0"/>
              <a:buChar char="•"/>
            </a:pPr>
            <a:r>
              <a:rPr lang="en-US" b="0" i="0" dirty="0">
                <a:solidFill>
                  <a:srgbClr val="000000"/>
                </a:solidFill>
                <a:effectLst/>
                <a:latin typeface="Söhne"/>
              </a:rPr>
              <a:t>The mention of political figures like "Putin," "Anthony Albanese," indicates that the climate change conversation is closely intertwined with political decisions and leadership stances. These are global leaders whose actions and decisions have a significant impact on global climate policies and there appears to be a strong U.S. and Australian political angle</a:t>
            </a:r>
          </a:p>
          <a:p>
            <a:pPr algn="l">
              <a:buFont typeface="Arial" panose="020B0604020202020204" pitchFamily="34" charset="0"/>
              <a:buChar char="•"/>
            </a:pPr>
            <a:r>
              <a:rPr lang="en-US" b="1" i="0" dirty="0">
                <a:solidFill>
                  <a:srgbClr val="000000"/>
                </a:solidFill>
                <a:effectLst/>
                <a:latin typeface="Söhne"/>
              </a:rPr>
              <a:t>Organizations</a:t>
            </a:r>
            <a:r>
              <a:rPr lang="en-US" b="0" i="0" dirty="0">
                <a:solidFill>
                  <a:srgbClr val="000000"/>
                </a:solidFill>
                <a:effectLst/>
                <a:latin typeface="Söhne"/>
              </a:rPr>
              <a:t>:</a:t>
            </a:r>
          </a:p>
          <a:p>
            <a:pPr marL="742950" lvl="1" indent="-285750" algn="l">
              <a:buFont typeface="Arial" panose="020B0604020202020204" pitchFamily="34" charset="0"/>
              <a:buChar char="•"/>
            </a:pPr>
            <a:r>
              <a:rPr lang="en-US" b="0" i="0" dirty="0">
                <a:solidFill>
                  <a:srgbClr val="000000"/>
                </a:solidFill>
                <a:effectLst/>
                <a:latin typeface="Söhne"/>
              </a:rPr>
              <a:t>The "UN" (United Nations) being the top organization suggests discussions around global policies and agreements related to climate change.</a:t>
            </a:r>
          </a:p>
          <a:p>
            <a:pPr marL="742950" lvl="1" indent="-285750" algn="l">
              <a:buFont typeface="Arial" panose="020B0604020202020204" pitchFamily="34" charset="0"/>
              <a:buChar char="•"/>
            </a:pPr>
            <a:r>
              <a:rPr lang="en-US" b="0" i="0" dirty="0">
                <a:solidFill>
                  <a:srgbClr val="000000"/>
                </a:solidFill>
                <a:effectLst/>
                <a:latin typeface="Söhne"/>
              </a:rPr>
              <a:t>Judicial entities like the "Supreme Court" and legislative bodies like "Congress" and "Senate" hint at legal and legislative discussions related to climate change.</a:t>
            </a:r>
          </a:p>
          <a:p>
            <a:pPr marL="742950" lvl="1" indent="-285750" algn="l">
              <a:buFont typeface="Arial" panose="020B0604020202020204" pitchFamily="34" charset="0"/>
              <a:buChar char="•"/>
            </a:pPr>
            <a:r>
              <a:rPr lang="en-US" b="0" i="0" dirty="0">
                <a:solidFill>
                  <a:srgbClr val="000000"/>
                </a:solidFill>
                <a:effectLst/>
                <a:latin typeface="Söhne"/>
              </a:rPr>
              <a:t>The presence of media outlets and organizations such as "</a:t>
            </a:r>
            <a:r>
              <a:rPr lang="en-US" b="0" i="0" dirty="0" err="1">
                <a:solidFill>
                  <a:srgbClr val="000000"/>
                </a:solidFill>
                <a:effectLst/>
                <a:latin typeface="Söhne"/>
              </a:rPr>
              <a:t>abc.net.au</a:t>
            </a:r>
            <a:r>
              <a:rPr lang="en-US" b="0" i="0" dirty="0">
                <a:solidFill>
                  <a:srgbClr val="000000"/>
                </a:solidFill>
                <a:effectLst/>
                <a:latin typeface="Söhne"/>
              </a:rPr>
              <a:t>," "ABC," and "CNN" showcases the media's role in reporting, influencing, or driving the climate change narrative.</a:t>
            </a:r>
          </a:p>
          <a:p>
            <a:pPr algn="l">
              <a:buFont typeface="Arial" panose="020B0604020202020204" pitchFamily="34" charset="0"/>
              <a:buChar char="•"/>
            </a:pPr>
            <a:r>
              <a:rPr lang="en-US" b="1" i="0" dirty="0">
                <a:solidFill>
                  <a:srgbClr val="000000"/>
                </a:solidFill>
                <a:effectLst/>
                <a:latin typeface="Söhne"/>
              </a:rPr>
              <a:t>Geopolitics</a:t>
            </a:r>
            <a:r>
              <a:rPr lang="en-US" b="0" i="0" dirty="0">
                <a:solidFill>
                  <a:srgbClr val="000000"/>
                </a:solidFill>
                <a:effectLst/>
                <a:latin typeface="Söhne"/>
              </a:rPr>
              <a:t>:</a:t>
            </a:r>
          </a:p>
          <a:p>
            <a:pPr marL="742950" lvl="1" indent="-285750" algn="l">
              <a:buFont typeface="Arial" panose="020B0604020202020204" pitchFamily="34" charset="0"/>
              <a:buChar char="•"/>
            </a:pPr>
            <a:r>
              <a:rPr lang="en-US" b="0" i="0" dirty="0">
                <a:solidFill>
                  <a:srgbClr val="000000"/>
                </a:solidFill>
                <a:effectLst/>
                <a:latin typeface="Söhne"/>
              </a:rPr>
              <a:t>The wide range of places from "Australia" to "Russia" and "California" to "India" highlights the global concern of climate change. It's not confined to one region but is a shared responsibility and concern across continents.</a:t>
            </a:r>
          </a:p>
          <a:p>
            <a:pPr algn="l"/>
            <a:endParaRPr lang="en-US" b="0" i="0" dirty="0">
              <a:solidFill>
                <a:srgbClr val="000000"/>
              </a:solidFill>
              <a:effectLst/>
              <a:latin typeface="Söhne"/>
            </a:endParaRPr>
          </a:p>
          <a:p>
            <a:pPr algn="l"/>
            <a:r>
              <a:rPr lang="en-US" b="0" i="0" dirty="0">
                <a:solidFill>
                  <a:srgbClr val="000000"/>
                </a:solidFill>
                <a:effectLst/>
                <a:latin typeface="Söhne"/>
              </a:rPr>
              <a:t>In further analyses we could analyze the sentiment of tweets that mention the most popular entities</a:t>
            </a:r>
            <a:br>
              <a:rPr lang="en-US" b="0" i="0" dirty="0">
                <a:solidFill>
                  <a:srgbClr val="000000"/>
                </a:solidFill>
                <a:effectLst/>
                <a:latin typeface="Söhne"/>
              </a:rPr>
            </a:br>
            <a:endParaRPr lang="en-US" b="0" i="0" dirty="0">
              <a:solidFill>
                <a:srgbClr val="000000"/>
              </a:solidFill>
              <a:effectLst/>
              <a:latin typeface="Söhne"/>
            </a:endParaRPr>
          </a:p>
          <a:p>
            <a:endParaRPr lang="en-US" dirty="0"/>
          </a:p>
        </p:txBody>
      </p:sp>
      <p:sp>
        <p:nvSpPr>
          <p:cNvPr id="4" name="Slide Number Placeholder 3"/>
          <p:cNvSpPr>
            <a:spLocks noGrp="1"/>
          </p:cNvSpPr>
          <p:nvPr>
            <p:ph type="sldNum" sz="quarter" idx="5"/>
          </p:nvPr>
        </p:nvSpPr>
        <p:spPr/>
        <p:txBody>
          <a:bodyPr/>
          <a:lstStyle/>
          <a:p>
            <a:fld id="{172452FD-CA01-D940-967B-CFFEAB028F1F}" type="slidenum">
              <a:rPr lang="en-US" smtClean="0"/>
              <a:t>5</a:t>
            </a:fld>
            <a:endParaRPr lang="en-US"/>
          </a:p>
        </p:txBody>
      </p:sp>
    </p:spTree>
    <p:extLst>
      <p:ext uri="{BB962C8B-B14F-4D97-AF65-F5344CB8AC3E}">
        <p14:creationId xmlns:p14="http://schemas.microsoft.com/office/powerpoint/2010/main" val="12771955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374151"/>
                </a:solidFill>
                <a:effectLst/>
                <a:latin typeface="Söhne"/>
              </a:rPr>
              <a:t>Topic modeling is a technique used to automatically identify and group related themes or topics within large volumes of text by looking at patterns and relationships between words. Think of it as a way to quickly understand the main ideas being discussed in a collection of documents without having to read every single tweet</a:t>
            </a:r>
          </a:p>
          <a:p>
            <a:pPr algn="l">
              <a:buFont typeface="+mj-lt"/>
              <a:buAutoNum type="arabicPeriod"/>
            </a:pPr>
            <a:endParaRPr lang="en-US" b="0" i="0" dirty="0">
              <a:solidFill>
                <a:srgbClr val="374151"/>
              </a:solidFill>
              <a:effectLst/>
              <a:latin typeface="Söhne"/>
            </a:endParaRPr>
          </a:p>
          <a:p>
            <a:pPr algn="l">
              <a:buFont typeface="+mj-lt"/>
              <a:buAutoNum type="arabicPeriod"/>
            </a:pPr>
            <a:r>
              <a:rPr lang="en-US" b="0" i="0" dirty="0">
                <a:solidFill>
                  <a:srgbClr val="374151"/>
                </a:solidFill>
                <a:effectLst/>
                <a:latin typeface="Söhne"/>
              </a:rPr>
              <a:t>Here I have two word cloud of words that appear in two topics I identified in the corpus. A word cloud visually represents text data by displaying the most frequently occurring words in larger sizes and bolder colors.</a:t>
            </a:r>
            <a:endParaRPr lang="en-US" b="1" i="0" dirty="0">
              <a:solidFill>
                <a:srgbClr val="374151"/>
              </a:solidFill>
              <a:effectLst/>
              <a:latin typeface="Söhne"/>
            </a:endParaRPr>
          </a:p>
        </p:txBody>
      </p:sp>
      <p:sp>
        <p:nvSpPr>
          <p:cNvPr id="4" name="Slide Number Placeholder 3"/>
          <p:cNvSpPr>
            <a:spLocks noGrp="1"/>
          </p:cNvSpPr>
          <p:nvPr>
            <p:ph type="sldNum" sz="quarter" idx="5"/>
          </p:nvPr>
        </p:nvSpPr>
        <p:spPr/>
        <p:txBody>
          <a:bodyPr/>
          <a:lstStyle/>
          <a:p>
            <a:fld id="{172452FD-CA01-D940-967B-CFFEAB028F1F}" type="slidenum">
              <a:rPr lang="en-US" smtClean="0"/>
              <a:t>6</a:t>
            </a:fld>
            <a:endParaRPr lang="en-US"/>
          </a:p>
        </p:txBody>
      </p:sp>
    </p:spTree>
    <p:extLst>
      <p:ext uri="{BB962C8B-B14F-4D97-AF65-F5344CB8AC3E}">
        <p14:creationId xmlns:p14="http://schemas.microsoft.com/office/powerpoint/2010/main" val="6834184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1" i="0" dirty="0">
              <a:solidFill>
                <a:srgbClr val="374151"/>
              </a:solidFill>
              <a:effectLst/>
              <a:latin typeface="Söhne"/>
            </a:endParaRPr>
          </a:p>
          <a:p>
            <a:pPr algn="l"/>
            <a:r>
              <a:rPr lang="en-US" b="1" i="0" dirty="0">
                <a:solidFill>
                  <a:srgbClr val="374151"/>
                </a:solidFill>
                <a:effectLst/>
                <a:latin typeface="Söhne"/>
              </a:rPr>
              <a:t>Pitch</a:t>
            </a:r>
            <a:r>
              <a:rPr lang="en-US" b="0" i="0" dirty="0">
                <a:solidFill>
                  <a:srgbClr val="374151"/>
                </a:solidFill>
                <a:effectLst/>
                <a:latin typeface="Söhne"/>
              </a:rPr>
              <a:t>: </a:t>
            </a:r>
          </a:p>
          <a:p>
            <a:pPr algn="l"/>
            <a:r>
              <a:rPr lang="en-US" b="0" i="0" dirty="0">
                <a:solidFill>
                  <a:srgbClr val="374151"/>
                </a:solidFill>
                <a:effectLst/>
                <a:latin typeface="Söhne"/>
              </a:rPr>
              <a:t>- Twitter's climate discourse reveals an urgent, global conversation influenced by a mix of politicians, government bodies and media sources across the globe </a:t>
            </a:r>
          </a:p>
          <a:p>
            <a:pPr algn="l"/>
            <a:r>
              <a:rPr lang="en-US" b="0" i="0" dirty="0">
                <a:solidFill>
                  <a:srgbClr val="374151"/>
                </a:solidFill>
                <a:effectLst/>
                <a:latin typeface="Söhne"/>
              </a:rPr>
              <a:t>- It's not just about recognizing the problem, but actively discussing solutions, impacts, and policies. </a:t>
            </a:r>
          </a:p>
          <a:p>
            <a:pPr algn="l"/>
            <a:r>
              <a:rPr lang="en-US" b="0" i="0" dirty="0">
                <a:solidFill>
                  <a:srgbClr val="374151"/>
                </a:solidFill>
                <a:effectLst/>
                <a:latin typeface="Söhne"/>
              </a:rPr>
              <a:t>- From the challenges posed by energy transition to resilience in face of extreme weather events, these conversations are multifaceted</a:t>
            </a:r>
          </a:p>
          <a:p>
            <a:pPr algn="l"/>
            <a:r>
              <a:rPr lang="en-US" b="0" i="0" dirty="0">
                <a:solidFill>
                  <a:srgbClr val="374151"/>
                </a:solidFill>
                <a:effectLst/>
                <a:latin typeface="Söhne"/>
              </a:rPr>
              <a:t>-  Our initial insights point to rich discussions, but there's so much more to uncover. </a:t>
            </a:r>
          </a:p>
          <a:p>
            <a:pPr algn="l"/>
            <a:r>
              <a:rPr lang="en-US" b="0" i="0" dirty="0">
                <a:solidFill>
                  <a:srgbClr val="374151"/>
                </a:solidFill>
                <a:effectLst/>
                <a:latin typeface="Söhne"/>
              </a:rPr>
              <a:t>- Diving deeper will allow us to grasp these narratives fully and steer the conversation towards tangible solutions. </a:t>
            </a:r>
          </a:p>
        </p:txBody>
      </p:sp>
      <p:sp>
        <p:nvSpPr>
          <p:cNvPr id="4" name="Slide Number Placeholder 3"/>
          <p:cNvSpPr>
            <a:spLocks noGrp="1"/>
          </p:cNvSpPr>
          <p:nvPr>
            <p:ph type="sldNum" sz="quarter" idx="5"/>
          </p:nvPr>
        </p:nvSpPr>
        <p:spPr/>
        <p:txBody>
          <a:bodyPr/>
          <a:lstStyle/>
          <a:p>
            <a:fld id="{172452FD-CA01-D940-967B-CFFEAB028F1F}" type="slidenum">
              <a:rPr lang="en-US" smtClean="0"/>
              <a:t>7</a:t>
            </a:fld>
            <a:endParaRPr lang="en-US"/>
          </a:p>
        </p:txBody>
      </p:sp>
    </p:spTree>
    <p:extLst>
      <p:ext uri="{BB962C8B-B14F-4D97-AF65-F5344CB8AC3E}">
        <p14:creationId xmlns:p14="http://schemas.microsoft.com/office/powerpoint/2010/main" val="2785917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E41BA-FE96-A37B-D757-1EA16DA120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787F551-694E-7628-AA82-45C6E7A0A0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6761DA-608C-422D-A09C-F941BF9D7288}"/>
              </a:ext>
            </a:extLst>
          </p:cNvPr>
          <p:cNvSpPr>
            <a:spLocks noGrp="1"/>
          </p:cNvSpPr>
          <p:nvPr>
            <p:ph type="dt" sz="half" idx="10"/>
          </p:nvPr>
        </p:nvSpPr>
        <p:spPr/>
        <p:txBody>
          <a:bodyPr/>
          <a:lstStyle/>
          <a:p>
            <a:fld id="{06FA5C24-76F6-7440-92D9-27053EC36090}" type="datetimeFigureOut">
              <a:rPr lang="en-US" smtClean="0"/>
              <a:t>11/1/23</a:t>
            </a:fld>
            <a:endParaRPr lang="en-US"/>
          </a:p>
        </p:txBody>
      </p:sp>
      <p:sp>
        <p:nvSpPr>
          <p:cNvPr id="5" name="Footer Placeholder 4">
            <a:extLst>
              <a:ext uri="{FF2B5EF4-FFF2-40B4-BE49-F238E27FC236}">
                <a16:creationId xmlns:a16="http://schemas.microsoft.com/office/drawing/2014/main" id="{D761A852-824A-7170-E7C4-2BC18D575E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EBD9E0-BDA7-279A-D41C-65B311ECD550}"/>
              </a:ext>
            </a:extLst>
          </p:cNvPr>
          <p:cNvSpPr>
            <a:spLocks noGrp="1"/>
          </p:cNvSpPr>
          <p:nvPr>
            <p:ph type="sldNum" sz="quarter" idx="12"/>
          </p:nvPr>
        </p:nvSpPr>
        <p:spPr/>
        <p:txBody>
          <a:bodyPr/>
          <a:lstStyle/>
          <a:p>
            <a:fld id="{4116A4A4-125A-864D-A447-285ADFB1EE57}" type="slidenum">
              <a:rPr lang="en-US" smtClean="0"/>
              <a:t>‹#›</a:t>
            </a:fld>
            <a:endParaRPr lang="en-US"/>
          </a:p>
        </p:txBody>
      </p:sp>
    </p:spTree>
    <p:extLst>
      <p:ext uri="{BB962C8B-B14F-4D97-AF65-F5344CB8AC3E}">
        <p14:creationId xmlns:p14="http://schemas.microsoft.com/office/powerpoint/2010/main" val="2496033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B3B64-837F-9577-BFE3-86050AF965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9F7FD65-2501-7F22-B1E4-B7DB722C0B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9944CF-7C74-5584-2D18-23E133647AF8}"/>
              </a:ext>
            </a:extLst>
          </p:cNvPr>
          <p:cNvSpPr>
            <a:spLocks noGrp="1"/>
          </p:cNvSpPr>
          <p:nvPr>
            <p:ph type="dt" sz="half" idx="10"/>
          </p:nvPr>
        </p:nvSpPr>
        <p:spPr/>
        <p:txBody>
          <a:bodyPr/>
          <a:lstStyle/>
          <a:p>
            <a:fld id="{06FA5C24-76F6-7440-92D9-27053EC36090}" type="datetimeFigureOut">
              <a:rPr lang="en-US" smtClean="0"/>
              <a:t>11/1/23</a:t>
            </a:fld>
            <a:endParaRPr lang="en-US"/>
          </a:p>
        </p:txBody>
      </p:sp>
      <p:sp>
        <p:nvSpPr>
          <p:cNvPr id="5" name="Footer Placeholder 4">
            <a:extLst>
              <a:ext uri="{FF2B5EF4-FFF2-40B4-BE49-F238E27FC236}">
                <a16:creationId xmlns:a16="http://schemas.microsoft.com/office/drawing/2014/main" id="{DEADB9A6-439B-5291-F887-44C2C5AC45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88F925-B71D-ACE4-AC26-D2E8A7AC307E}"/>
              </a:ext>
            </a:extLst>
          </p:cNvPr>
          <p:cNvSpPr>
            <a:spLocks noGrp="1"/>
          </p:cNvSpPr>
          <p:nvPr>
            <p:ph type="sldNum" sz="quarter" idx="12"/>
          </p:nvPr>
        </p:nvSpPr>
        <p:spPr/>
        <p:txBody>
          <a:bodyPr/>
          <a:lstStyle/>
          <a:p>
            <a:fld id="{4116A4A4-125A-864D-A447-285ADFB1EE57}" type="slidenum">
              <a:rPr lang="en-US" smtClean="0"/>
              <a:t>‹#›</a:t>
            </a:fld>
            <a:endParaRPr lang="en-US"/>
          </a:p>
        </p:txBody>
      </p:sp>
    </p:spTree>
    <p:extLst>
      <p:ext uri="{BB962C8B-B14F-4D97-AF65-F5344CB8AC3E}">
        <p14:creationId xmlns:p14="http://schemas.microsoft.com/office/powerpoint/2010/main" val="48868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8B114D-6E52-B77C-8386-BDA9AC1C7A7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CB035CA-8518-C7F0-531E-6DD77F9A97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A662E2-4E6C-A6E7-6813-5174441F7570}"/>
              </a:ext>
            </a:extLst>
          </p:cNvPr>
          <p:cNvSpPr>
            <a:spLocks noGrp="1"/>
          </p:cNvSpPr>
          <p:nvPr>
            <p:ph type="dt" sz="half" idx="10"/>
          </p:nvPr>
        </p:nvSpPr>
        <p:spPr/>
        <p:txBody>
          <a:bodyPr/>
          <a:lstStyle/>
          <a:p>
            <a:fld id="{06FA5C24-76F6-7440-92D9-27053EC36090}" type="datetimeFigureOut">
              <a:rPr lang="en-US" smtClean="0"/>
              <a:t>11/1/23</a:t>
            </a:fld>
            <a:endParaRPr lang="en-US"/>
          </a:p>
        </p:txBody>
      </p:sp>
      <p:sp>
        <p:nvSpPr>
          <p:cNvPr id="5" name="Footer Placeholder 4">
            <a:extLst>
              <a:ext uri="{FF2B5EF4-FFF2-40B4-BE49-F238E27FC236}">
                <a16:creationId xmlns:a16="http://schemas.microsoft.com/office/drawing/2014/main" id="{08F1E5D1-8258-7015-D8E4-F5723F2B30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974D58-FA07-72D8-1F4C-F828974EBF39}"/>
              </a:ext>
            </a:extLst>
          </p:cNvPr>
          <p:cNvSpPr>
            <a:spLocks noGrp="1"/>
          </p:cNvSpPr>
          <p:nvPr>
            <p:ph type="sldNum" sz="quarter" idx="12"/>
          </p:nvPr>
        </p:nvSpPr>
        <p:spPr/>
        <p:txBody>
          <a:bodyPr/>
          <a:lstStyle/>
          <a:p>
            <a:fld id="{4116A4A4-125A-864D-A447-285ADFB1EE57}" type="slidenum">
              <a:rPr lang="en-US" smtClean="0"/>
              <a:t>‹#›</a:t>
            </a:fld>
            <a:endParaRPr lang="en-US"/>
          </a:p>
        </p:txBody>
      </p:sp>
    </p:spTree>
    <p:extLst>
      <p:ext uri="{BB962C8B-B14F-4D97-AF65-F5344CB8AC3E}">
        <p14:creationId xmlns:p14="http://schemas.microsoft.com/office/powerpoint/2010/main" val="6303181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473B7-EF82-7708-E9B9-D46CD3BAA1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18ECB1-471F-D1C4-FC13-9A6C2CCE2E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CCC9C8-DBA5-134F-6909-BBE554FB2822}"/>
              </a:ext>
            </a:extLst>
          </p:cNvPr>
          <p:cNvSpPr>
            <a:spLocks noGrp="1"/>
          </p:cNvSpPr>
          <p:nvPr>
            <p:ph type="dt" sz="half" idx="10"/>
          </p:nvPr>
        </p:nvSpPr>
        <p:spPr/>
        <p:txBody>
          <a:bodyPr/>
          <a:lstStyle/>
          <a:p>
            <a:fld id="{06FA5C24-76F6-7440-92D9-27053EC36090}" type="datetimeFigureOut">
              <a:rPr lang="en-US" smtClean="0"/>
              <a:t>11/1/23</a:t>
            </a:fld>
            <a:endParaRPr lang="en-US"/>
          </a:p>
        </p:txBody>
      </p:sp>
      <p:sp>
        <p:nvSpPr>
          <p:cNvPr id="5" name="Footer Placeholder 4">
            <a:extLst>
              <a:ext uri="{FF2B5EF4-FFF2-40B4-BE49-F238E27FC236}">
                <a16:creationId xmlns:a16="http://schemas.microsoft.com/office/drawing/2014/main" id="{B843ECEA-D1AD-9E26-B2D0-D7E60CDAF8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EAC32E-605D-F273-91E5-18C3F83EDAED}"/>
              </a:ext>
            </a:extLst>
          </p:cNvPr>
          <p:cNvSpPr>
            <a:spLocks noGrp="1"/>
          </p:cNvSpPr>
          <p:nvPr>
            <p:ph type="sldNum" sz="quarter" idx="12"/>
          </p:nvPr>
        </p:nvSpPr>
        <p:spPr/>
        <p:txBody>
          <a:bodyPr/>
          <a:lstStyle/>
          <a:p>
            <a:fld id="{4116A4A4-125A-864D-A447-285ADFB1EE57}" type="slidenum">
              <a:rPr lang="en-US" smtClean="0"/>
              <a:t>‹#›</a:t>
            </a:fld>
            <a:endParaRPr lang="en-US"/>
          </a:p>
        </p:txBody>
      </p:sp>
    </p:spTree>
    <p:extLst>
      <p:ext uri="{BB962C8B-B14F-4D97-AF65-F5344CB8AC3E}">
        <p14:creationId xmlns:p14="http://schemas.microsoft.com/office/powerpoint/2010/main" val="1757997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90DB7-664F-1CC7-BDE6-E02444B96D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248CD6-A6F5-EDCF-7B9D-79A7FC0E43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1F4745C-8DD6-899E-C867-3380195564AD}"/>
              </a:ext>
            </a:extLst>
          </p:cNvPr>
          <p:cNvSpPr>
            <a:spLocks noGrp="1"/>
          </p:cNvSpPr>
          <p:nvPr>
            <p:ph type="dt" sz="half" idx="10"/>
          </p:nvPr>
        </p:nvSpPr>
        <p:spPr/>
        <p:txBody>
          <a:bodyPr/>
          <a:lstStyle/>
          <a:p>
            <a:fld id="{06FA5C24-76F6-7440-92D9-27053EC36090}" type="datetimeFigureOut">
              <a:rPr lang="en-US" smtClean="0"/>
              <a:t>11/1/23</a:t>
            </a:fld>
            <a:endParaRPr lang="en-US"/>
          </a:p>
        </p:txBody>
      </p:sp>
      <p:sp>
        <p:nvSpPr>
          <p:cNvPr id="5" name="Footer Placeholder 4">
            <a:extLst>
              <a:ext uri="{FF2B5EF4-FFF2-40B4-BE49-F238E27FC236}">
                <a16:creationId xmlns:a16="http://schemas.microsoft.com/office/drawing/2014/main" id="{606BD63B-3B16-8EB7-4685-FA8D890B9C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FC0646-8DF0-98C4-0E49-93C7B500F773}"/>
              </a:ext>
            </a:extLst>
          </p:cNvPr>
          <p:cNvSpPr>
            <a:spLocks noGrp="1"/>
          </p:cNvSpPr>
          <p:nvPr>
            <p:ph type="sldNum" sz="quarter" idx="12"/>
          </p:nvPr>
        </p:nvSpPr>
        <p:spPr/>
        <p:txBody>
          <a:bodyPr/>
          <a:lstStyle/>
          <a:p>
            <a:fld id="{4116A4A4-125A-864D-A447-285ADFB1EE57}" type="slidenum">
              <a:rPr lang="en-US" smtClean="0"/>
              <a:t>‹#›</a:t>
            </a:fld>
            <a:endParaRPr lang="en-US"/>
          </a:p>
        </p:txBody>
      </p:sp>
    </p:spTree>
    <p:extLst>
      <p:ext uri="{BB962C8B-B14F-4D97-AF65-F5344CB8AC3E}">
        <p14:creationId xmlns:p14="http://schemas.microsoft.com/office/powerpoint/2010/main" val="2521587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B1BB3-42F3-BF23-6E4B-A0F699E772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3D91F8-BB38-3420-4D3A-E1F210A43B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8B2B9E7-9A70-8BC6-1773-E2353EE5814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5D71D0-BA60-7C67-295A-D9BA2672CEFA}"/>
              </a:ext>
            </a:extLst>
          </p:cNvPr>
          <p:cNvSpPr>
            <a:spLocks noGrp="1"/>
          </p:cNvSpPr>
          <p:nvPr>
            <p:ph type="dt" sz="half" idx="10"/>
          </p:nvPr>
        </p:nvSpPr>
        <p:spPr/>
        <p:txBody>
          <a:bodyPr/>
          <a:lstStyle/>
          <a:p>
            <a:fld id="{06FA5C24-76F6-7440-92D9-27053EC36090}" type="datetimeFigureOut">
              <a:rPr lang="en-US" smtClean="0"/>
              <a:t>11/1/23</a:t>
            </a:fld>
            <a:endParaRPr lang="en-US"/>
          </a:p>
        </p:txBody>
      </p:sp>
      <p:sp>
        <p:nvSpPr>
          <p:cNvPr id="6" name="Footer Placeholder 5">
            <a:extLst>
              <a:ext uri="{FF2B5EF4-FFF2-40B4-BE49-F238E27FC236}">
                <a16:creationId xmlns:a16="http://schemas.microsoft.com/office/drawing/2014/main" id="{F083616A-7D51-92A2-C96D-5CB897145C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1BD4DE-B935-1D4C-1323-DA77E6F24B9A}"/>
              </a:ext>
            </a:extLst>
          </p:cNvPr>
          <p:cNvSpPr>
            <a:spLocks noGrp="1"/>
          </p:cNvSpPr>
          <p:nvPr>
            <p:ph type="sldNum" sz="quarter" idx="12"/>
          </p:nvPr>
        </p:nvSpPr>
        <p:spPr/>
        <p:txBody>
          <a:bodyPr/>
          <a:lstStyle/>
          <a:p>
            <a:fld id="{4116A4A4-125A-864D-A447-285ADFB1EE57}" type="slidenum">
              <a:rPr lang="en-US" smtClean="0"/>
              <a:t>‹#›</a:t>
            </a:fld>
            <a:endParaRPr lang="en-US"/>
          </a:p>
        </p:txBody>
      </p:sp>
    </p:spTree>
    <p:extLst>
      <p:ext uri="{BB962C8B-B14F-4D97-AF65-F5344CB8AC3E}">
        <p14:creationId xmlns:p14="http://schemas.microsoft.com/office/powerpoint/2010/main" val="539817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A2D2-9C54-1287-E7F5-DA2C4C6DC1F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B31626-F80B-8D94-E02E-000ACE5FE4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5E55EA-5F9F-8184-0781-AB5203101E0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33218D-7E4E-437C-3DE5-8642920691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73C34C5-8818-2742-6B3A-8C9B8562B9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B6AD30-3A2B-1F73-AB04-5A29BCDF0C2D}"/>
              </a:ext>
            </a:extLst>
          </p:cNvPr>
          <p:cNvSpPr>
            <a:spLocks noGrp="1"/>
          </p:cNvSpPr>
          <p:nvPr>
            <p:ph type="dt" sz="half" idx="10"/>
          </p:nvPr>
        </p:nvSpPr>
        <p:spPr/>
        <p:txBody>
          <a:bodyPr/>
          <a:lstStyle/>
          <a:p>
            <a:fld id="{06FA5C24-76F6-7440-92D9-27053EC36090}" type="datetimeFigureOut">
              <a:rPr lang="en-US" smtClean="0"/>
              <a:t>11/1/23</a:t>
            </a:fld>
            <a:endParaRPr lang="en-US"/>
          </a:p>
        </p:txBody>
      </p:sp>
      <p:sp>
        <p:nvSpPr>
          <p:cNvPr id="8" name="Footer Placeholder 7">
            <a:extLst>
              <a:ext uri="{FF2B5EF4-FFF2-40B4-BE49-F238E27FC236}">
                <a16:creationId xmlns:a16="http://schemas.microsoft.com/office/drawing/2014/main" id="{5CCD5200-F7EF-1284-C480-3050B212990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D6631B9-EB6A-F231-2F58-BBDF604F08CF}"/>
              </a:ext>
            </a:extLst>
          </p:cNvPr>
          <p:cNvSpPr>
            <a:spLocks noGrp="1"/>
          </p:cNvSpPr>
          <p:nvPr>
            <p:ph type="sldNum" sz="quarter" idx="12"/>
          </p:nvPr>
        </p:nvSpPr>
        <p:spPr/>
        <p:txBody>
          <a:bodyPr/>
          <a:lstStyle/>
          <a:p>
            <a:fld id="{4116A4A4-125A-864D-A447-285ADFB1EE57}" type="slidenum">
              <a:rPr lang="en-US" smtClean="0"/>
              <a:t>‹#›</a:t>
            </a:fld>
            <a:endParaRPr lang="en-US"/>
          </a:p>
        </p:txBody>
      </p:sp>
    </p:spTree>
    <p:extLst>
      <p:ext uri="{BB962C8B-B14F-4D97-AF65-F5344CB8AC3E}">
        <p14:creationId xmlns:p14="http://schemas.microsoft.com/office/powerpoint/2010/main" val="17301623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90CC5-FCF9-BDCF-6079-B2425821F1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D966C0-AF94-4920-73F5-11A4585219A6}"/>
              </a:ext>
            </a:extLst>
          </p:cNvPr>
          <p:cNvSpPr>
            <a:spLocks noGrp="1"/>
          </p:cNvSpPr>
          <p:nvPr>
            <p:ph type="dt" sz="half" idx="10"/>
          </p:nvPr>
        </p:nvSpPr>
        <p:spPr/>
        <p:txBody>
          <a:bodyPr/>
          <a:lstStyle/>
          <a:p>
            <a:fld id="{06FA5C24-76F6-7440-92D9-27053EC36090}" type="datetimeFigureOut">
              <a:rPr lang="en-US" smtClean="0"/>
              <a:t>11/1/23</a:t>
            </a:fld>
            <a:endParaRPr lang="en-US"/>
          </a:p>
        </p:txBody>
      </p:sp>
      <p:sp>
        <p:nvSpPr>
          <p:cNvPr id="4" name="Footer Placeholder 3">
            <a:extLst>
              <a:ext uri="{FF2B5EF4-FFF2-40B4-BE49-F238E27FC236}">
                <a16:creationId xmlns:a16="http://schemas.microsoft.com/office/drawing/2014/main" id="{CA4BDFC7-F352-2818-86CB-9FDC4430A6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B65935-DE87-330C-A027-4675CB3921B7}"/>
              </a:ext>
            </a:extLst>
          </p:cNvPr>
          <p:cNvSpPr>
            <a:spLocks noGrp="1"/>
          </p:cNvSpPr>
          <p:nvPr>
            <p:ph type="sldNum" sz="quarter" idx="12"/>
          </p:nvPr>
        </p:nvSpPr>
        <p:spPr/>
        <p:txBody>
          <a:bodyPr/>
          <a:lstStyle/>
          <a:p>
            <a:fld id="{4116A4A4-125A-864D-A447-285ADFB1EE57}" type="slidenum">
              <a:rPr lang="en-US" smtClean="0"/>
              <a:t>‹#›</a:t>
            </a:fld>
            <a:endParaRPr lang="en-US"/>
          </a:p>
        </p:txBody>
      </p:sp>
    </p:spTree>
    <p:extLst>
      <p:ext uri="{BB962C8B-B14F-4D97-AF65-F5344CB8AC3E}">
        <p14:creationId xmlns:p14="http://schemas.microsoft.com/office/powerpoint/2010/main" val="530326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D52667-8D0E-5943-38B0-978FA76F0345}"/>
              </a:ext>
            </a:extLst>
          </p:cNvPr>
          <p:cNvSpPr>
            <a:spLocks noGrp="1"/>
          </p:cNvSpPr>
          <p:nvPr>
            <p:ph type="dt" sz="half" idx="10"/>
          </p:nvPr>
        </p:nvSpPr>
        <p:spPr/>
        <p:txBody>
          <a:bodyPr/>
          <a:lstStyle/>
          <a:p>
            <a:fld id="{06FA5C24-76F6-7440-92D9-27053EC36090}" type="datetimeFigureOut">
              <a:rPr lang="en-US" smtClean="0"/>
              <a:t>11/1/23</a:t>
            </a:fld>
            <a:endParaRPr lang="en-US"/>
          </a:p>
        </p:txBody>
      </p:sp>
      <p:sp>
        <p:nvSpPr>
          <p:cNvPr id="3" name="Footer Placeholder 2">
            <a:extLst>
              <a:ext uri="{FF2B5EF4-FFF2-40B4-BE49-F238E27FC236}">
                <a16:creationId xmlns:a16="http://schemas.microsoft.com/office/drawing/2014/main" id="{73E3D4D6-67E1-BF24-DEA5-73A149CEEA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D995735-1B0F-06A9-71A3-6286EBD4D852}"/>
              </a:ext>
            </a:extLst>
          </p:cNvPr>
          <p:cNvSpPr>
            <a:spLocks noGrp="1"/>
          </p:cNvSpPr>
          <p:nvPr>
            <p:ph type="sldNum" sz="quarter" idx="12"/>
          </p:nvPr>
        </p:nvSpPr>
        <p:spPr/>
        <p:txBody>
          <a:bodyPr/>
          <a:lstStyle/>
          <a:p>
            <a:fld id="{4116A4A4-125A-864D-A447-285ADFB1EE57}" type="slidenum">
              <a:rPr lang="en-US" smtClean="0"/>
              <a:t>‹#›</a:t>
            </a:fld>
            <a:endParaRPr lang="en-US"/>
          </a:p>
        </p:txBody>
      </p:sp>
    </p:spTree>
    <p:extLst>
      <p:ext uri="{BB962C8B-B14F-4D97-AF65-F5344CB8AC3E}">
        <p14:creationId xmlns:p14="http://schemas.microsoft.com/office/powerpoint/2010/main" val="937737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2F7D8-5C3A-46B2-0EF7-20B5C72BAE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BA93940-7344-5F65-8B0C-1D3CAC07D9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61824B-5AE2-6274-8ED2-D1A18F71A4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5C87DF-CFEE-45D6-870B-39DEB8DE1DB6}"/>
              </a:ext>
            </a:extLst>
          </p:cNvPr>
          <p:cNvSpPr>
            <a:spLocks noGrp="1"/>
          </p:cNvSpPr>
          <p:nvPr>
            <p:ph type="dt" sz="half" idx="10"/>
          </p:nvPr>
        </p:nvSpPr>
        <p:spPr/>
        <p:txBody>
          <a:bodyPr/>
          <a:lstStyle/>
          <a:p>
            <a:fld id="{06FA5C24-76F6-7440-92D9-27053EC36090}" type="datetimeFigureOut">
              <a:rPr lang="en-US" smtClean="0"/>
              <a:t>11/1/23</a:t>
            </a:fld>
            <a:endParaRPr lang="en-US"/>
          </a:p>
        </p:txBody>
      </p:sp>
      <p:sp>
        <p:nvSpPr>
          <p:cNvPr id="6" name="Footer Placeholder 5">
            <a:extLst>
              <a:ext uri="{FF2B5EF4-FFF2-40B4-BE49-F238E27FC236}">
                <a16:creationId xmlns:a16="http://schemas.microsoft.com/office/drawing/2014/main" id="{C03DF2C9-18CC-AE77-B092-67EE952F63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025BF6-031B-63BB-7273-584BE5E64D6E}"/>
              </a:ext>
            </a:extLst>
          </p:cNvPr>
          <p:cNvSpPr>
            <a:spLocks noGrp="1"/>
          </p:cNvSpPr>
          <p:nvPr>
            <p:ph type="sldNum" sz="quarter" idx="12"/>
          </p:nvPr>
        </p:nvSpPr>
        <p:spPr/>
        <p:txBody>
          <a:bodyPr/>
          <a:lstStyle/>
          <a:p>
            <a:fld id="{4116A4A4-125A-864D-A447-285ADFB1EE57}" type="slidenum">
              <a:rPr lang="en-US" smtClean="0"/>
              <a:t>‹#›</a:t>
            </a:fld>
            <a:endParaRPr lang="en-US"/>
          </a:p>
        </p:txBody>
      </p:sp>
    </p:spTree>
    <p:extLst>
      <p:ext uri="{BB962C8B-B14F-4D97-AF65-F5344CB8AC3E}">
        <p14:creationId xmlns:p14="http://schemas.microsoft.com/office/powerpoint/2010/main" val="2445901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B8A08-5308-BBBE-AEAB-8BDA05EB2E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9CEA90D-D011-066A-E68D-4681058485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ABEE7BA-6B6B-94BD-9982-4730246C73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B61FB2-C5C2-741F-6EB5-37A61C8BF7B7}"/>
              </a:ext>
            </a:extLst>
          </p:cNvPr>
          <p:cNvSpPr>
            <a:spLocks noGrp="1"/>
          </p:cNvSpPr>
          <p:nvPr>
            <p:ph type="dt" sz="half" idx="10"/>
          </p:nvPr>
        </p:nvSpPr>
        <p:spPr/>
        <p:txBody>
          <a:bodyPr/>
          <a:lstStyle/>
          <a:p>
            <a:fld id="{06FA5C24-76F6-7440-92D9-27053EC36090}" type="datetimeFigureOut">
              <a:rPr lang="en-US" smtClean="0"/>
              <a:t>11/1/23</a:t>
            </a:fld>
            <a:endParaRPr lang="en-US"/>
          </a:p>
        </p:txBody>
      </p:sp>
      <p:sp>
        <p:nvSpPr>
          <p:cNvPr id="6" name="Footer Placeholder 5">
            <a:extLst>
              <a:ext uri="{FF2B5EF4-FFF2-40B4-BE49-F238E27FC236}">
                <a16:creationId xmlns:a16="http://schemas.microsoft.com/office/drawing/2014/main" id="{24B7F3BD-5634-D7A1-7F01-A34D81F4A6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76A411-0639-3B2C-EF94-E6F71C1DEE27}"/>
              </a:ext>
            </a:extLst>
          </p:cNvPr>
          <p:cNvSpPr>
            <a:spLocks noGrp="1"/>
          </p:cNvSpPr>
          <p:nvPr>
            <p:ph type="sldNum" sz="quarter" idx="12"/>
          </p:nvPr>
        </p:nvSpPr>
        <p:spPr/>
        <p:txBody>
          <a:bodyPr/>
          <a:lstStyle/>
          <a:p>
            <a:fld id="{4116A4A4-125A-864D-A447-285ADFB1EE57}" type="slidenum">
              <a:rPr lang="en-US" smtClean="0"/>
              <a:t>‹#›</a:t>
            </a:fld>
            <a:endParaRPr lang="en-US"/>
          </a:p>
        </p:txBody>
      </p:sp>
    </p:spTree>
    <p:extLst>
      <p:ext uri="{BB962C8B-B14F-4D97-AF65-F5344CB8AC3E}">
        <p14:creationId xmlns:p14="http://schemas.microsoft.com/office/powerpoint/2010/main" val="30744749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78FAAB-7945-F56D-B9D1-ADF230DE71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8CE33A4-BD2D-5421-44FE-9B4FF519ED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9A4299-7D9A-263D-9F57-29EF7A99D4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FA5C24-76F6-7440-92D9-27053EC36090}" type="datetimeFigureOut">
              <a:rPr lang="en-US" smtClean="0"/>
              <a:t>11/1/23</a:t>
            </a:fld>
            <a:endParaRPr lang="en-US"/>
          </a:p>
        </p:txBody>
      </p:sp>
      <p:sp>
        <p:nvSpPr>
          <p:cNvPr id="5" name="Footer Placeholder 4">
            <a:extLst>
              <a:ext uri="{FF2B5EF4-FFF2-40B4-BE49-F238E27FC236}">
                <a16:creationId xmlns:a16="http://schemas.microsoft.com/office/drawing/2014/main" id="{B134CF14-08C9-5E27-C036-3C5671B246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189534-AEFF-FE5E-7179-79A86A3FF8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16A4A4-125A-864D-A447-285ADFB1EE57}" type="slidenum">
              <a:rPr lang="en-US" smtClean="0"/>
              <a:t>‹#›</a:t>
            </a:fld>
            <a:endParaRPr lang="en-US"/>
          </a:p>
        </p:txBody>
      </p:sp>
    </p:spTree>
    <p:extLst>
      <p:ext uri="{BB962C8B-B14F-4D97-AF65-F5344CB8AC3E}">
        <p14:creationId xmlns:p14="http://schemas.microsoft.com/office/powerpoint/2010/main" val="23637871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D76F007-5DC2-4C3C-8280-98EC4ADA6B9E}"/>
              </a:ext>
            </a:extLst>
          </p:cNvPr>
          <p:cNvSpPr>
            <a:spLocks noGrp="1"/>
          </p:cNvSpPr>
          <p:nvPr>
            <p:ph type="ctrTitle"/>
          </p:nvPr>
        </p:nvSpPr>
        <p:spPr>
          <a:xfrm>
            <a:off x="890337" y="640080"/>
            <a:ext cx="4272506" cy="3566160"/>
          </a:xfrm>
        </p:spPr>
        <p:txBody>
          <a:bodyPr anchor="b">
            <a:normAutofit/>
          </a:bodyPr>
          <a:lstStyle/>
          <a:p>
            <a:pPr algn="l"/>
            <a:r>
              <a:rPr lang="en-US" sz="4800" b="1" dirty="0"/>
              <a:t>Climate Change Discourse on Twitter</a:t>
            </a:r>
          </a:p>
        </p:txBody>
      </p:sp>
      <p:sp>
        <p:nvSpPr>
          <p:cNvPr id="5" name="Subtitle 4">
            <a:extLst>
              <a:ext uri="{FF2B5EF4-FFF2-40B4-BE49-F238E27FC236}">
                <a16:creationId xmlns:a16="http://schemas.microsoft.com/office/drawing/2014/main" id="{F9A49693-3FCF-CC74-8D64-5E43DA1DC0AC}"/>
              </a:ext>
            </a:extLst>
          </p:cNvPr>
          <p:cNvSpPr>
            <a:spLocks noGrp="1"/>
          </p:cNvSpPr>
          <p:nvPr>
            <p:ph type="subTitle" idx="1"/>
          </p:nvPr>
        </p:nvSpPr>
        <p:spPr>
          <a:xfrm>
            <a:off x="890339" y="4636008"/>
            <a:ext cx="3734014" cy="1572768"/>
          </a:xfrm>
        </p:spPr>
        <p:txBody>
          <a:bodyPr>
            <a:normAutofit/>
          </a:bodyPr>
          <a:lstStyle/>
          <a:p>
            <a:pPr algn="l"/>
            <a:r>
              <a:rPr lang="en-US" dirty="0"/>
              <a:t>Isabel Arvelo</a:t>
            </a:r>
          </a:p>
        </p:txBody>
      </p:sp>
      <p:sp>
        <p:nvSpPr>
          <p:cNvPr id="18"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Climate change on Twitter">
            <a:extLst>
              <a:ext uri="{FF2B5EF4-FFF2-40B4-BE49-F238E27FC236}">
                <a16:creationId xmlns:a16="http://schemas.microsoft.com/office/drawing/2014/main" id="{FA9B337D-5916-765E-D9F3-D794DC3287C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171" r="15108" b="-1"/>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7618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7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0CB7AF-2502-705C-9779-9BD8FAE79DB0}"/>
              </a:ext>
            </a:extLst>
          </p:cNvPr>
          <p:cNvSpPr>
            <a:spLocks noGrp="1"/>
          </p:cNvSpPr>
          <p:nvPr>
            <p:ph type="title"/>
          </p:nvPr>
        </p:nvSpPr>
        <p:spPr>
          <a:xfrm>
            <a:off x="640080" y="325369"/>
            <a:ext cx="4368602" cy="1956841"/>
          </a:xfrm>
        </p:spPr>
        <p:txBody>
          <a:bodyPr anchor="b">
            <a:normAutofit/>
          </a:bodyPr>
          <a:lstStyle/>
          <a:p>
            <a:r>
              <a:rPr lang="en-US" sz="5400" dirty="0"/>
              <a:t>Motivation </a:t>
            </a:r>
          </a:p>
        </p:txBody>
      </p:sp>
      <p:sp>
        <p:nvSpPr>
          <p:cNvPr id="24"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8B976C2B-F35F-BCBE-1B51-13C95CA8B9D5}"/>
              </a:ext>
            </a:extLst>
          </p:cNvPr>
          <p:cNvSpPr>
            <a:spLocks noGrp="1"/>
          </p:cNvSpPr>
          <p:nvPr>
            <p:ph idx="1"/>
          </p:nvPr>
        </p:nvSpPr>
        <p:spPr>
          <a:xfrm>
            <a:off x="640080" y="2872899"/>
            <a:ext cx="4243589" cy="3659732"/>
          </a:xfrm>
        </p:spPr>
        <p:txBody>
          <a:bodyPr>
            <a:normAutofit/>
          </a:bodyPr>
          <a:lstStyle/>
          <a:p>
            <a:r>
              <a:rPr lang="en-US" sz="2000" b="0" i="0" u="none" strike="noStrike" dirty="0">
                <a:effectLst/>
                <a:latin typeface="-apple-system"/>
              </a:rPr>
              <a:t>What are the main topics, themes, and narratives that dominate climate change discussions on Twitter? What does the discourse tend to focus on?</a:t>
            </a:r>
          </a:p>
          <a:p>
            <a:endParaRPr lang="en-US" sz="2000" b="0" i="0" u="none" strike="noStrike" dirty="0">
              <a:effectLst/>
              <a:latin typeface="-apple-system"/>
            </a:endParaRPr>
          </a:p>
          <a:p>
            <a:r>
              <a:rPr lang="en-US" sz="2000" b="0" i="0" u="none" strike="noStrike" dirty="0">
                <a:effectLst/>
                <a:latin typeface="-apple-system"/>
              </a:rPr>
              <a:t>What individuals, organizations, and other entities are most influential in shaping the climate change narrative?</a:t>
            </a:r>
          </a:p>
          <a:p>
            <a:endParaRPr lang="en-US" sz="2000" b="0" i="0" u="none" strike="noStrike" dirty="0">
              <a:effectLst/>
              <a:latin typeface="-apple-system"/>
            </a:endParaRPr>
          </a:p>
          <a:p>
            <a:endParaRPr lang="en-US" sz="2000" dirty="0"/>
          </a:p>
        </p:txBody>
      </p:sp>
      <p:pic>
        <p:nvPicPr>
          <p:cNvPr id="4" name="Picture 2" descr="What Is Climate Change? | United Nations">
            <a:extLst>
              <a:ext uri="{FF2B5EF4-FFF2-40B4-BE49-F238E27FC236}">
                <a16:creationId xmlns:a16="http://schemas.microsoft.com/office/drawing/2014/main" id="{1C96AF78-504C-A259-A042-26EF8848CAB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993" r="22587"/>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5148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0884C9-B71C-B0AC-3D58-F8BA40B2A942}"/>
              </a:ext>
            </a:extLst>
          </p:cNvPr>
          <p:cNvSpPr>
            <a:spLocks noGrp="1"/>
          </p:cNvSpPr>
          <p:nvPr>
            <p:ph type="title"/>
          </p:nvPr>
        </p:nvSpPr>
        <p:spPr>
          <a:xfrm>
            <a:off x="630936" y="640080"/>
            <a:ext cx="4818888" cy="1481328"/>
          </a:xfrm>
        </p:spPr>
        <p:txBody>
          <a:bodyPr anchor="b">
            <a:normAutofit/>
          </a:bodyPr>
          <a:lstStyle/>
          <a:p>
            <a:r>
              <a:rPr lang="en-US" sz="3400" dirty="0"/>
              <a:t>Dataset Overview: Climate Change Tweets on Twitter</a:t>
            </a:r>
          </a:p>
        </p:txBody>
      </p:sp>
      <p:sp>
        <p:nvSpPr>
          <p:cNvPr id="28"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A95DEBB-0B5A-3D34-0960-D8B5529CA6CA}"/>
              </a:ext>
            </a:extLst>
          </p:cNvPr>
          <p:cNvSpPr>
            <a:spLocks noGrp="1"/>
          </p:cNvSpPr>
          <p:nvPr>
            <p:ph idx="1"/>
          </p:nvPr>
        </p:nvSpPr>
        <p:spPr>
          <a:xfrm>
            <a:off x="630936" y="2660904"/>
            <a:ext cx="4818888" cy="3547872"/>
          </a:xfrm>
        </p:spPr>
        <p:txBody>
          <a:bodyPr anchor="t">
            <a:normAutofit/>
          </a:bodyPr>
          <a:lstStyle/>
          <a:p>
            <a:pPr fontAlgn="ctr"/>
            <a:r>
              <a:rPr lang="en-US" sz="1500" b="1" i="0" dirty="0">
                <a:effectLst/>
              </a:rPr>
              <a:t>Source</a:t>
            </a:r>
            <a:r>
              <a:rPr lang="en-US" sz="1500" b="0" i="0" dirty="0">
                <a:effectLst/>
              </a:rPr>
              <a:t>: Tweets scraped by Kaggle user Diego </a:t>
            </a:r>
            <a:r>
              <a:rPr lang="en-US" sz="1500" b="0" i="0" dirty="0" err="1">
                <a:effectLst/>
              </a:rPr>
              <a:t>Farchione</a:t>
            </a:r>
            <a:endParaRPr lang="en-US" sz="1500" b="0" i="0" dirty="0">
              <a:effectLst/>
            </a:endParaRPr>
          </a:p>
          <a:p>
            <a:pPr>
              <a:buFont typeface="Arial" panose="020B0604020202020204" pitchFamily="34" charset="0"/>
              <a:buChar char="•"/>
            </a:pPr>
            <a:r>
              <a:rPr lang="en-US" sz="1500" b="1" i="0" dirty="0">
                <a:effectLst/>
              </a:rPr>
              <a:t>Duration</a:t>
            </a:r>
            <a:r>
              <a:rPr lang="en-US" sz="1500" b="0" i="0" dirty="0">
                <a:effectLst/>
              </a:rPr>
              <a:t>: Captured from January 2022 to July 2022.</a:t>
            </a:r>
          </a:p>
          <a:p>
            <a:r>
              <a:rPr lang="en-US" sz="1500" b="1" i="0" dirty="0">
                <a:effectLst/>
              </a:rPr>
              <a:t>Content</a:t>
            </a:r>
            <a:r>
              <a:rPr lang="en-US" sz="1500" b="0" i="0" dirty="0">
                <a:effectLst/>
              </a:rPr>
              <a:t>: Highlights top tweets with the keyword 'Climate Change’ between January 2022 to July 2022.</a:t>
            </a:r>
          </a:p>
          <a:p>
            <a:r>
              <a:rPr lang="en-US" sz="1500" b="1" i="0" dirty="0">
                <a:effectLst/>
              </a:rPr>
              <a:t>Key Features (for each tweet)</a:t>
            </a:r>
            <a:r>
              <a:rPr lang="en-US" sz="1500" b="0" i="0" dirty="0">
                <a:effectLst/>
              </a:rPr>
              <a:t>:</a:t>
            </a:r>
          </a:p>
          <a:p>
            <a:pPr lvl="1"/>
            <a:r>
              <a:rPr lang="en-US" sz="1500" i="1" dirty="0">
                <a:effectLst/>
              </a:rPr>
              <a:t>User &amp; Tweet Details</a:t>
            </a:r>
            <a:r>
              <a:rPr lang="en-US" sz="1500" b="0" i="0" dirty="0">
                <a:effectLst/>
              </a:rPr>
              <a:t>: </a:t>
            </a:r>
          </a:p>
          <a:p>
            <a:pPr lvl="2"/>
            <a:r>
              <a:rPr lang="en-US" sz="1500" b="0" i="0" dirty="0">
                <a:effectLst/>
              </a:rPr>
              <a:t>User Screen Name, Username, Text, </a:t>
            </a:r>
            <a:r>
              <a:rPr lang="en-US" sz="1500" dirty="0"/>
              <a:t>Date</a:t>
            </a:r>
            <a:endParaRPr lang="en-US" sz="1500" b="0" i="0" dirty="0">
              <a:effectLst/>
            </a:endParaRPr>
          </a:p>
          <a:p>
            <a:pPr lvl="1"/>
            <a:r>
              <a:rPr lang="en-US" sz="1500" i="1" dirty="0">
                <a:effectLst/>
              </a:rPr>
              <a:t>Engagement</a:t>
            </a:r>
            <a:r>
              <a:rPr lang="en-US" sz="1500" i="1" dirty="0"/>
              <a:t> </a:t>
            </a:r>
            <a:r>
              <a:rPr lang="en-US" sz="1500" i="1" dirty="0">
                <a:effectLst/>
              </a:rPr>
              <a:t>Metrics </a:t>
            </a:r>
            <a:r>
              <a:rPr lang="en-US" sz="1500" b="0" i="0" dirty="0">
                <a:effectLst/>
              </a:rPr>
              <a:t>:</a:t>
            </a:r>
          </a:p>
          <a:p>
            <a:pPr lvl="2"/>
            <a:r>
              <a:rPr lang="en-US" sz="1500" b="0" i="0" dirty="0">
                <a:effectLst/>
              </a:rPr>
              <a:t>Comments, Likes, and Retweets</a:t>
            </a:r>
          </a:p>
          <a:p>
            <a:pPr lvl="1"/>
            <a:r>
              <a:rPr lang="en-US" sz="1500" i="1" dirty="0">
                <a:effectLst/>
              </a:rPr>
              <a:t>Additional Context</a:t>
            </a:r>
            <a:r>
              <a:rPr lang="en-US" sz="1500" dirty="0"/>
              <a:t>:</a:t>
            </a:r>
          </a:p>
          <a:p>
            <a:pPr lvl="2"/>
            <a:r>
              <a:rPr lang="en-US" sz="1500" b="0" i="0" dirty="0">
                <a:effectLst/>
              </a:rPr>
              <a:t>Emojis, Image Link</a:t>
            </a:r>
            <a:endParaRPr lang="en-US" sz="1500" dirty="0"/>
          </a:p>
          <a:p>
            <a:endParaRPr lang="en-US" sz="1500" dirty="0"/>
          </a:p>
        </p:txBody>
      </p:sp>
      <p:grpSp>
        <p:nvGrpSpPr>
          <p:cNvPr id="14" name="Group 13">
            <a:extLst>
              <a:ext uri="{FF2B5EF4-FFF2-40B4-BE49-F238E27FC236}">
                <a16:creationId xmlns:a16="http://schemas.microsoft.com/office/drawing/2014/main" id="{5D6C6CE0-63B2-0181-EAF5-BEADD784949B}"/>
              </a:ext>
            </a:extLst>
          </p:cNvPr>
          <p:cNvGrpSpPr/>
          <p:nvPr/>
        </p:nvGrpSpPr>
        <p:grpSpPr>
          <a:xfrm>
            <a:off x="6099048" y="853162"/>
            <a:ext cx="5458968" cy="5151675"/>
            <a:chOff x="6732988" y="1686007"/>
            <a:chExt cx="4620812" cy="4360700"/>
          </a:xfrm>
        </p:grpSpPr>
        <p:pic>
          <p:nvPicPr>
            <p:cNvPr id="7" name="Picture 6" descr="A screenshot of a social media post&#10;&#10;Description automatically generated">
              <a:extLst>
                <a:ext uri="{FF2B5EF4-FFF2-40B4-BE49-F238E27FC236}">
                  <a16:creationId xmlns:a16="http://schemas.microsoft.com/office/drawing/2014/main" id="{A283758B-5511-56ED-89A6-1173C6F9F95D}"/>
                </a:ext>
              </a:extLst>
            </p:cNvPr>
            <p:cNvPicPr>
              <a:picLocks noChangeAspect="1"/>
            </p:cNvPicPr>
            <p:nvPr/>
          </p:nvPicPr>
          <p:blipFill>
            <a:blip r:embed="rId3"/>
            <a:stretch>
              <a:fillRect/>
            </a:stretch>
          </p:blipFill>
          <p:spPr>
            <a:xfrm>
              <a:off x="6732988" y="1686007"/>
              <a:ext cx="4620812" cy="4360700"/>
            </a:xfrm>
            <a:prstGeom prst="rect">
              <a:avLst/>
            </a:prstGeom>
            <a:ln>
              <a:noFill/>
            </a:ln>
          </p:spPr>
        </p:pic>
        <p:sp>
          <p:nvSpPr>
            <p:cNvPr id="8" name="Rectangle 7">
              <a:extLst>
                <a:ext uri="{FF2B5EF4-FFF2-40B4-BE49-F238E27FC236}">
                  <a16:creationId xmlns:a16="http://schemas.microsoft.com/office/drawing/2014/main" id="{F25C1E77-25F0-FAD0-E50B-3BFA85534C58}"/>
                </a:ext>
              </a:extLst>
            </p:cNvPr>
            <p:cNvSpPr/>
            <p:nvPr/>
          </p:nvSpPr>
          <p:spPr>
            <a:xfrm>
              <a:off x="7245626" y="1878496"/>
              <a:ext cx="993913" cy="159026"/>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sp>
          <p:nvSpPr>
            <p:cNvPr id="9" name="Rectangle 8">
              <a:extLst>
                <a:ext uri="{FF2B5EF4-FFF2-40B4-BE49-F238E27FC236}">
                  <a16:creationId xmlns:a16="http://schemas.microsoft.com/office/drawing/2014/main" id="{704CDE99-C82A-E839-8C01-0313B661BE93}"/>
                </a:ext>
              </a:extLst>
            </p:cNvPr>
            <p:cNvSpPr/>
            <p:nvPr/>
          </p:nvSpPr>
          <p:spPr>
            <a:xfrm>
              <a:off x="7245626" y="1719470"/>
              <a:ext cx="1059802" cy="159026"/>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E937A2A-BB8E-0AC7-AA79-E7C3D8DE43A9}"/>
                </a:ext>
              </a:extLst>
            </p:cNvPr>
            <p:cNvSpPr/>
            <p:nvPr/>
          </p:nvSpPr>
          <p:spPr>
            <a:xfrm>
              <a:off x="6971015" y="4968322"/>
              <a:ext cx="950360" cy="203672"/>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FEACA9F-5EBA-058C-EB1A-DEBA8CFB488B}"/>
                </a:ext>
              </a:extLst>
            </p:cNvPr>
            <p:cNvSpPr/>
            <p:nvPr/>
          </p:nvSpPr>
          <p:spPr>
            <a:xfrm>
              <a:off x="6861313" y="5668616"/>
              <a:ext cx="2720009" cy="29486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CABB46D-BAEC-6132-D580-E2C3ADB44735}"/>
                </a:ext>
              </a:extLst>
            </p:cNvPr>
            <p:cNvSpPr/>
            <p:nvPr/>
          </p:nvSpPr>
          <p:spPr>
            <a:xfrm>
              <a:off x="6861312" y="5315155"/>
              <a:ext cx="1239861" cy="229737"/>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2756269-0BEA-9E5C-5524-7BAF91A137EB}"/>
                </a:ext>
              </a:extLst>
            </p:cNvPr>
            <p:cNvSpPr/>
            <p:nvPr/>
          </p:nvSpPr>
          <p:spPr>
            <a:xfrm>
              <a:off x="6810092" y="2105247"/>
              <a:ext cx="4403713" cy="790354"/>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06586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5A0650-18DF-0512-4D23-2B9C1F028312}"/>
              </a:ext>
            </a:extLst>
          </p:cNvPr>
          <p:cNvSpPr>
            <a:spLocks noGrp="1"/>
          </p:cNvSpPr>
          <p:nvPr>
            <p:ph type="title"/>
          </p:nvPr>
        </p:nvSpPr>
        <p:spPr>
          <a:xfrm>
            <a:off x="630936" y="639520"/>
            <a:ext cx="3429000" cy="1719072"/>
          </a:xfrm>
        </p:spPr>
        <p:txBody>
          <a:bodyPr anchor="b">
            <a:normAutofit/>
          </a:bodyPr>
          <a:lstStyle/>
          <a:p>
            <a:r>
              <a:rPr lang="en-US" sz="4000" dirty="0"/>
              <a:t>Word Frequency</a:t>
            </a:r>
          </a:p>
        </p:txBody>
      </p:sp>
      <p:sp>
        <p:nvSpPr>
          <p:cNvPr id="2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4F761A2-74ED-FC71-04B0-058311EA6BDD}"/>
              </a:ext>
            </a:extLst>
          </p:cNvPr>
          <p:cNvSpPr>
            <a:spLocks noGrp="1"/>
          </p:cNvSpPr>
          <p:nvPr>
            <p:ph idx="1"/>
          </p:nvPr>
        </p:nvSpPr>
        <p:spPr>
          <a:xfrm>
            <a:off x="464234" y="2807208"/>
            <a:ext cx="3595702" cy="3410712"/>
          </a:xfrm>
        </p:spPr>
        <p:txBody>
          <a:bodyPr anchor="t">
            <a:normAutofit/>
          </a:bodyPr>
          <a:lstStyle/>
          <a:p>
            <a:pPr>
              <a:lnSpc>
                <a:spcPct val="110000"/>
              </a:lnSpc>
              <a:buFont typeface="Arial" panose="020B0604020202020204" pitchFamily="34" charset="0"/>
              <a:buChar char="•"/>
            </a:pPr>
            <a:r>
              <a:rPr lang="en-US" sz="1600" b="1" i="0" dirty="0">
                <a:effectLst/>
              </a:rPr>
              <a:t>Referencing &amp; Responsibility</a:t>
            </a:r>
            <a:r>
              <a:rPr lang="en-US" sz="1600" b="0" i="0" dirty="0">
                <a:effectLst/>
              </a:rPr>
              <a:t>:</a:t>
            </a:r>
          </a:p>
          <a:p>
            <a:pPr lvl="1">
              <a:lnSpc>
                <a:spcPct val="110000"/>
              </a:lnSpc>
            </a:pPr>
            <a:r>
              <a:rPr lang="en-US" sz="1600" b="0" i="0" dirty="0">
                <a:effectLst/>
              </a:rPr>
              <a:t>"quote," "people," and ”u" </a:t>
            </a:r>
          </a:p>
          <a:p>
            <a:pPr>
              <a:lnSpc>
                <a:spcPct val="110000"/>
              </a:lnSpc>
              <a:buFont typeface="Arial" panose="020B0604020202020204" pitchFamily="34" charset="0"/>
              <a:buChar char="•"/>
            </a:pPr>
            <a:r>
              <a:rPr lang="en-US" sz="1600" b="1" i="0" dirty="0">
                <a:effectLst/>
              </a:rPr>
              <a:t>Urgency &amp; Action</a:t>
            </a:r>
            <a:r>
              <a:rPr lang="en-US" sz="1600" b="0" i="0" dirty="0">
                <a:effectLst/>
              </a:rPr>
              <a:t>: </a:t>
            </a:r>
          </a:p>
          <a:p>
            <a:pPr lvl="1">
              <a:lnSpc>
                <a:spcPct val="110000"/>
              </a:lnSpc>
            </a:pPr>
            <a:r>
              <a:rPr lang="en-US" sz="1600" b="0" i="0" dirty="0">
                <a:effectLst/>
              </a:rPr>
              <a:t>"action," "need," and ”time" </a:t>
            </a:r>
          </a:p>
          <a:p>
            <a:pPr>
              <a:lnSpc>
                <a:spcPct val="110000"/>
              </a:lnSpc>
              <a:buFont typeface="Arial" panose="020B0604020202020204" pitchFamily="34" charset="0"/>
              <a:buChar char="•"/>
            </a:pPr>
            <a:r>
              <a:rPr lang="en-US" sz="1600" b="1" dirty="0"/>
              <a:t>Global t</a:t>
            </a:r>
            <a:r>
              <a:rPr lang="en-US" sz="1600" b="1" i="0" dirty="0">
                <a:effectLst/>
              </a:rPr>
              <a:t>opics &amp; Solutions</a:t>
            </a:r>
            <a:r>
              <a:rPr lang="en-US" sz="1600" b="0" i="0" dirty="0">
                <a:effectLst/>
              </a:rPr>
              <a:t>:</a:t>
            </a:r>
          </a:p>
          <a:p>
            <a:pPr lvl="1">
              <a:lnSpc>
                <a:spcPct val="110000"/>
              </a:lnSpc>
            </a:pPr>
            <a:r>
              <a:rPr lang="en-US" sz="1600" b="0" i="0" dirty="0">
                <a:effectLst/>
              </a:rPr>
              <a:t> "energy," "impact," and "global"</a:t>
            </a:r>
          </a:p>
        </p:txBody>
      </p:sp>
      <p:pic>
        <p:nvPicPr>
          <p:cNvPr id="8" name="Picture 7">
            <a:extLst>
              <a:ext uri="{FF2B5EF4-FFF2-40B4-BE49-F238E27FC236}">
                <a16:creationId xmlns:a16="http://schemas.microsoft.com/office/drawing/2014/main" id="{0938C271-552E-35BE-03D8-9915F2B761F8}"/>
              </a:ext>
            </a:extLst>
          </p:cNvPr>
          <p:cNvPicPr>
            <a:picLocks noChangeAspect="1"/>
          </p:cNvPicPr>
          <p:nvPr/>
        </p:nvPicPr>
        <p:blipFill>
          <a:blip r:embed="rId3"/>
          <a:stretch>
            <a:fillRect/>
          </a:stretch>
        </p:blipFill>
        <p:spPr>
          <a:xfrm>
            <a:off x="4237661" y="1533081"/>
            <a:ext cx="7788809" cy="4755783"/>
          </a:xfrm>
          <a:prstGeom prst="rect">
            <a:avLst/>
          </a:prstGeom>
        </p:spPr>
      </p:pic>
    </p:spTree>
    <p:extLst>
      <p:ext uri="{BB962C8B-B14F-4D97-AF65-F5344CB8AC3E}">
        <p14:creationId xmlns:p14="http://schemas.microsoft.com/office/powerpoint/2010/main" val="33004081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5A0650-18DF-0512-4D23-2B9C1F028312}"/>
              </a:ext>
            </a:extLst>
          </p:cNvPr>
          <p:cNvSpPr>
            <a:spLocks noGrp="1"/>
          </p:cNvSpPr>
          <p:nvPr>
            <p:ph type="title"/>
          </p:nvPr>
        </p:nvSpPr>
        <p:spPr>
          <a:xfrm>
            <a:off x="630936" y="639520"/>
            <a:ext cx="3911306" cy="1719072"/>
          </a:xfrm>
        </p:spPr>
        <p:txBody>
          <a:bodyPr anchor="b">
            <a:noAutofit/>
          </a:bodyPr>
          <a:lstStyle/>
          <a:p>
            <a:r>
              <a:rPr lang="en-US" sz="4000" dirty="0"/>
              <a:t>Named Entity Recognition</a:t>
            </a:r>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4F761A2-74ED-FC71-04B0-058311EA6BDD}"/>
              </a:ext>
            </a:extLst>
          </p:cNvPr>
          <p:cNvSpPr>
            <a:spLocks noGrp="1"/>
          </p:cNvSpPr>
          <p:nvPr>
            <p:ph idx="1"/>
          </p:nvPr>
        </p:nvSpPr>
        <p:spPr>
          <a:xfrm>
            <a:off x="630935" y="2807208"/>
            <a:ext cx="5071828" cy="3705706"/>
          </a:xfrm>
        </p:spPr>
        <p:txBody>
          <a:bodyPr anchor="t">
            <a:noAutofit/>
          </a:bodyPr>
          <a:lstStyle/>
          <a:p>
            <a:pPr algn="l">
              <a:buFont typeface="Arial" panose="020B0604020202020204" pitchFamily="34" charset="0"/>
              <a:buChar char="•"/>
            </a:pPr>
            <a:r>
              <a:rPr lang="en-US" sz="1600" b="1" i="0" dirty="0">
                <a:effectLst/>
              </a:rPr>
              <a:t>Prominent Figures &amp; Politics</a:t>
            </a:r>
          </a:p>
          <a:p>
            <a:pPr lvl="1"/>
            <a:r>
              <a:rPr lang="en-US" sz="1600" dirty="0">
                <a:solidFill>
                  <a:srgbClr val="000000"/>
                </a:solidFill>
              </a:rPr>
              <a:t>C</a:t>
            </a:r>
            <a:r>
              <a:rPr lang="en-US" sz="1600" b="0" i="0" dirty="0">
                <a:solidFill>
                  <a:srgbClr val="000000"/>
                </a:solidFill>
                <a:effectLst/>
              </a:rPr>
              <a:t>limate change conversation is intertwined with political decisions and leadership</a:t>
            </a:r>
            <a:endParaRPr lang="en-US" sz="1600" dirty="0"/>
          </a:p>
          <a:p>
            <a:r>
              <a:rPr lang="en-US" sz="1600" b="1" i="0" dirty="0">
                <a:effectLst/>
              </a:rPr>
              <a:t>Global Institutions &amp; Media</a:t>
            </a:r>
          </a:p>
          <a:p>
            <a:pPr lvl="1"/>
            <a:r>
              <a:rPr lang="en-US" sz="1600" i="0" dirty="0">
                <a:effectLst/>
              </a:rPr>
              <a:t>Global policies,  legal discussion, media outlets</a:t>
            </a:r>
            <a:endParaRPr lang="en-US" sz="1600" dirty="0"/>
          </a:p>
          <a:p>
            <a:r>
              <a:rPr lang="en-US" sz="1600" b="1" i="0" dirty="0">
                <a:effectLst/>
              </a:rPr>
              <a:t>Global Spread</a:t>
            </a:r>
          </a:p>
          <a:p>
            <a:pPr lvl="1"/>
            <a:r>
              <a:rPr lang="en-US" sz="1600" dirty="0">
                <a:solidFill>
                  <a:srgbClr val="000000"/>
                </a:solidFill>
              </a:rPr>
              <a:t>S</a:t>
            </a:r>
            <a:r>
              <a:rPr lang="en-US" sz="1600" b="0" i="0" dirty="0">
                <a:solidFill>
                  <a:srgbClr val="000000"/>
                </a:solidFill>
                <a:effectLst/>
              </a:rPr>
              <a:t>hared responsibility and concern across continents</a:t>
            </a:r>
            <a:endParaRPr lang="en-US" sz="1600" i="0" dirty="0">
              <a:effectLst/>
            </a:endParaRPr>
          </a:p>
        </p:txBody>
      </p:sp>
      <p:sp>
        <p:nvSpPr>
          <p:cNvPr id="5" name="TextBox 4">
            <a:extLst>
              <a:ext uri="{FF2B5EF4-FFF2-40B4-BE49-F238E27FC236}">
                <a16:creationId xmlns:a16="http://schemas.microsoft.com/office/drawing/2014/main" id="{3B8F452C-F718-CB37-B200-50E85E2FFCFE}"/>
              </a:ext>
            </a:extLst>
          </p:cNvPr>
          <p:cNvSpPr txBox="1"/>
          <p:nvPr/>
        </p:nvSpPr>
        <p:spPr>
          <a:xfrm>
            <a:off x="6455244" y="1131602"/>
            <a:ext cx="5257508" cy="407266"/>
          </a:xfrm>
          <a:prstGeom prst="rect">
            <a:avLst/>
          </a:prstGeom>
          <a:noFill/>
        </p:spPr>
        <p:txBody>
          <a:bodyPr wrap="square" rtlCol="0">
            <a:spAutoFit/>
          </a:bodyPr>
          <a:lstStyle/>
          <a:p>
            <a:pPr algn="ctr"/>
            <a:r>
              <a:rPr lang="en-US" sz="2000" b="1" i="0" dirty="0">
                <a:effectLst/>
              </a:rPr>
              <a:t>Top Mentioned Entities in Tweets</a:t>
            </a:r>
            <a:endParaRPr lang="en-US" sz="2000" b="1" dirty="0"/>
          </a:p>
        </p:txBody>
      </p:sp>
      <p:sp>
        <p:nvSpPr>
          <p:cNvPr id="6" name="TextBox 5">
            <a:extLst>
              <a:ext uri="{FF2B5EF4-FFF2-40B4-BE49-F238E27FC236}">
                <a16:creationId xmlns:a16="http://schemas.microsoft.com/office/drawing/2014/main" id="{7210343B-3F6F-F7A0-0742-4A91BC994839}"/>
              </a:ext>
            </a:extLst>
          </p:cNvPr>
          <p:cNvSpPr txBox="1"/>
          <p:nvPr/>
        </p:nvSpPr>
        <p:spPr>
          <a:xfrm>
            <a:off x="6407192" y="5571278"/>
            <a:ext cx="5449011" cy="584775"/>
          </a:xfrm>
          <a:prstGeom prst="rect">
            <a:avLst/>
          </a:prstGeom>
          <a:noFill/>
        </p:spPr>
        <p:txBody>
          <a:bodyPr wrap="square" rtlCol="0">
            <a:spAutoFit/>
          </a:bodyPr>
          <a:lstStyle/>
          <a:p>
            <a:r>
              <a:rPr lang="en-US" sz="1600" b="1" i="0" dirty="0">
                <a:solidFill>
                  <a:srgbClr val="374151"/>
                </a:solidFill>
                <a:effectLst/>
                <a:latin typeface="Söhne"/>
              </a:rPr>
              <a:t>Table 1: </a:t>
            </a:r>
            <a:r>
              <a:rPr lang="en-US" sz="1600" b="0" i="0" dirty="0">
                <a:solidFill>
                  <a:srgbClr val="374151"/>
                </a:solidFill>
                <a:effectLst/>
                <a:latin typeface="Söhne"/>
              </a:rPr>
              <a:t>A summary of the most frequently mentioned people, organizations, and geopolitical entities in the analyzed tweets. </a:t>
            </a:r>
            <a:endParaRPr lang="en-US" sz="1600" dirty="0"/>
          </a:p>
        </p:txBody>
      </p:sp>
      <p:pic>
        <p:nvPicPr>
          <p:cNvPr id="18" name="Picture 17" descr="A screenshot of a computer&#10;&#10;Description automatically generated">
            <a:extLst>
              <a:ext uri="{FF2B5EF4-FFF2-40B4-BE49-F238E27FC236}">
                <a16:creationId xmlns:a16="http://schemas.microsoft.com/office/drawing/2014/main" id="{6E411418-645D-9D45-A149-B73A00A5D0DB}"/>
              </a:ext>
            </a:extLst>
          </p:cNvPr>
          <p:cNvPicPr>
            <a:picLocks noChangeAspect="1"/>
          </p:cNvPicPr>
          <p:nvPr/>
        </p:nvPicPr>
        <p:blipFill rotWithShape="1">
          <a:blip r:embed="rId3"/>
          <a:srcRect t="3077"/>
          <a:stretch/>
        </p:blipFill>
        <p:spPr>
          <a:xfrm>
            <a:off x="6455244" y="1717095"/>
            <a:ext cx="5257508" cy="3835895"/>
          </a:xfrm>
          <a:prstGeom prst="rect">
            <a:avLst/>
          </a:prstGeom>
        </p:spPr>
      </p:pic>
    </p:spTree>
    <p:extLst>
      <p:ext uri="{BB962C8B-B14F-4D97-AF65-F5344CB8AC3E}">
        <p14:creationId xmlns:p14="http://schemas.microsoft.com/office/powerpoint/2010/main" val="4113173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6B94A2-D800-533A-15A7-D12493F64446}"/>
              </a:ext>
            </a:extLst>
          </p:cNvPr>
          <p:cNvSpPr>
            <a:spLocks noGrp="1"/>
          </p:cNvSpPr>
          <p:nvPr>
            <p:ph type="title"/>
          </p:nvPr>
        </p:nvSpPr>
        <p:spPr>
          <a:xfrm>
            <a:off x="841248" y="256032"/>
            <a:ext cx="10506456" cy="1014984"/>
          </a:xfrm>
        </p:spPr>
        <p:txBody>
          <a:bodyPr anchor="b">
            <a:normAutofit/>
          </a:bodyPr>
          <a:lstStyle/>
          <a:p>
            <a:r>
              <a:rPr lang="en-US" dirty="0"/>
              <a:t>Topic Modeling </a:t>
            </a:r>
          </a:p>
        </p:txBody>
      </p:sp>
      <p:sp>
        <p:nvSpPr>
          <p:cNvPr id="22" name="Rectangle 21">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4" name="Rectangle 23">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TextBox 12">
            <a:extLst>
              <a:ext uri="{FF2B5EF4-FFF2-40B4-BE49-F238E27FC236}">
                <a16:creationId xmlns:a16="http://schemas.microsoft.com/office/drawing/2014/main" id="{71B153EF-0FE5-53AB-D11A-8CC604D11DC9}"/>
              </a:ext>
            </a:extLst>
          </p:cNvPr>
          <p:cNvSpPr txBox="1"/>
          <p:nvPr/>
        </p:nvSpPr>
        <p:spPr>
          <a:xfrm>
            <a:off x="955031" y="5092848"/>
            <a:ext cx="4602949" cy="1141338"/>
          </a:xfrm>
          <a:prstGeom prst="rect">
            <a:avLst/>
          </a:prstGeom>
          <a:noFill/>
        </p:spPr>
        <p:txBody>
          <a:bodyPr wrap="square" rtlCol="0">
            <a:spAutoFit/>
          </a:bodyPr>
          <a:lstStyle/>
          <a:p>
            <a:pPr marL="285750" indent="-285750" defTabSz="576804">
              <a:spcAft>
                <a:spcPts val="498"/>
              </a:spcAft>
              <a:buFont typeface="Arial" panose="020B0604020202020204" pitchFamily="34" charset="0"/>
              <a:buChar char="•"/>
            </a:pPr>
            <a:r>
              <a:rPr lang="en-US" sz="1600" dirty="0"/>
              <a:t>Considering the risks and consequences of traditional fossil fuels as energy sources</a:t>
            </a:r>
          </a:p>
          <a:p>
            <a:pPr marL="285750" indent="-285750" defTabSz="576804">
              <a:spcAft>
                <a:spcPts val="498"/>
              </a:spcAft>
              <a:buFont typeface="Arial" panose="020B0604020202020204" pitchFamily="34" charset="0"/>
              <a:buChar char="•"/>
            </a:pPr>
            <a:r>
              <a:rPr lang="en-US" sz="1600" dirty="0"/>
              <a:t>Economic discussions related to the costs and implications of energy transitions</a:t>
            </a:r>
            <a:endParaRPr lang="en-US" dirty="0"/>
          </a:p>
        </p:txBody>
      </p:sp>
      <p:sp>
        <p:nvSpPr>
          <p:cNvPr id="15" name="TextBox 14">
            <a:extLst>
              <a:ext uri="{FF2B5EF4-FFF2-40B4-BE49-F238E27FC236}">
                <a16:creationId xmlns:a16="http://schemas.microsoft.com/office/drawing/2014/main" id="{BBC5C81B-8BDB-EF95-73CA-C2C8CAAC8B4E}"/>
              </a:ext>
            </a:extLst>
          </p:cNvPr>
          <p:cNvSpPr txBox="1"/>
          <p:nvPr/>
        </p:nvSpPr>
        <p:spPr>
          <a:xfrm>
            <a:off x="6514538" y="5092848"/>
            <a:ext cx="4650100" cy="1141338"/>
          </a:xfrm>
          <a:prstGeom prst="rect">
            <a:avLst/>
          </a:prstGeom>
          <a:noFill/>
        </p:spPr>
        <p:txBody>
          <a:bodyPr wrap="square" rtlCol="0">
            <a:spAutoFit/>
          </a:bodyPr>
          <a:lstStyle/>
          <a:p>
            <a:pPr marL="285750" indent="-285750" defTabSz="576804">
              <a:spcAft>
                <a:spcPts val="498"/>
              </a:spcAft>
              <a:buFont typeface="Arial" panose="020B0604020202020204" pitchFamily="34" charset="0"/>
              <a:buChar char="•"/>
            </a:pPr>
            <a:r>
              <a:rPr lang="en-US" sz="1600" dirty="0"/>
              <a:t>Direct effects of climate change, particularly heatwaves and wildfires</a:t>
            </a:r>
          </a:p>
          <a:p>
            <a:pPr marL="285750" indent="-285750" defTabSz="576804">
              <a:spcAft>
                <a:spcPts val="498"/>
              </a:spcAft>
              <a:buFont typeface="Arial" panose="020B0604020202020204" pitchFamily="34" charset="0"/>
              <a:buChar char="•"/>
            </a:pPr>
            <a:r>
              <a:rPr lang="en-US" sz="1600" dirty="0"/>
              <a:t>C</a:t>
            </a:r>
            <a:r>
              <a:rPr lang="en-US" sz="1600" kern="1200" dirty="0">
                <a:latin typeface="+mn-lt"/>
                <a:ea typeface="+mn-ea"/>
                <a:cs typeface="+mn-cs"/>
              </a:rPr>
              <a:t>hallenges faced during summer or other critical times</a:t>
            </a:r>
            <a:endParaRPr lang="en-US" dirty="0"/>
          </a:p>
        </p:txBody>
      </p:sp>
      <p:sp>
        <p:nvSpPr>
          <p:cNvPr id="5" name="TextBox 4">
            <a:extLst>
              <a:ext uri="{FF2B5EF4-FFF2-40B4-BE49-F238E27FC236}">
                <a16:creationId xmlns:a16="http://schemas.microsoft.com/office/drawing/2014/main" id="{18202AAC-0F69-8C6E-915F-A0920A010D1A}"/>
              </a:ext>
            </a:extLst>
          </p:cNvPr>
          <p:cNvSpPr txBox="1"/>
          <p:nvPr/>
        </p:nvSpPr>
        <p:spPr>
          <a:xfrm>
            <a:off x="955031" y="2228942"/>
            <a:ext cx="4701172" cy="369332"/>
          </a:xfrm>
          <a:prstGeom prst="rect">
            <a:avLst/>
          </a:prstGeom>
          <a:solidFill>
            <a:schemeClr val="bg1"/>
          </a:solidFill>
        </p:spPr>
        <p:txBody>
          <a:bodyPr wrap="square" rtlCol="0">
            <a:spAutoFit/>
          </a:bodyPr>
          <a:lstStyle/>
          <a:p>
            <a:pPr algn="ctr" defTabSz="576804">
              <a:spcAft>
                <a:spcPts val="498"/>
              </a:spcAft>
            </a:pPr>
            <a:r>
              <a:rPr lang="en-US" b="1" kern="1200" dirty="0">
                <a:solidFill>
                  <a:schemeClr val="tx1"/>
                </a:solidFill>
                <a:ea typeface="+mn-ea"/>
                <a:cs typeface="+mn-cs"/>
              </a:rPr>
              <a:t>Energy Policies and Economic Implications</a:t>
            </a:r>
          </a:p>
        </p:txBody>
      </p:sp>
      <p:sp>
        <p:nvSpPr>
          <p:cNvPr id="7" name="TextBox 6">
            <a:extLst>
              <a:ext uri="{FF2B5EF4-FFF2-40B4-BE49-F238E27FC236}">
                <a16:creationId xmlns:a16="http://schemas.microsoft.com/office/drawing/2014/main" id="{9F62BD10-812F-5A25-7518-80B7D85F9014}"/>
              </a:ext>
            </a:extLst>
          </p:cNvPr>
          <p:cNvSpPr txBox="1"/>
          <p:nvPr/>
        </p:nvSpPr>
        <p:spPr>
          <a:xfrm>
            <a:off x="6561688" y="2228942"/>
            <a:ext cx="4701172" cy="369332"/>
          </a:xfrm>
          <a:prstGeom prst="rect">
            <a:avLst/>
          </a:prstGeom>
          <a:solidFill>
            <a:schemeClr val="bg1"/>
          </a:solidFill>
        </p:spPr>
        <p:txBody>
          <a:bodyPr wrap="square" rtlCol="0">
            <a:spAutoFit/>
          </a:bodyPr>
          <a:lstStyle/>
          <a:p>
            <a:pPr algn="ctr"/>
            <a:r>
              <a:rPr lang="en-US" b="1" i="0" dirty="0">
                <a:effectLst/>
              </a:rPr>
              <a:t>Climate-Induced Extreme Weather Events</a:t>
            </a:r>
          </a:p>
        </p:txBody>
      </p:sp>
      <p:sp>
        <p:nvSpPr>
          <p:cNvPr id="10" name="TextBox 9">
            <a:extLst>
              <a:ext uri="{FF2B5EF4-FFF2-40B4-BE49-F238E27FC236}">
                <a16:creationId xmlns:a16="http://schemas.microsoft.com/office/drawing/2014/main" id="{CA435E2F-10E7-74DB-BC0F-89772C47BF0A}"/>
              </a:ext>
            </a:extLst>
          </p:cNvPr>
          <p:cNvSpPr txBox="1"/>
          <p:nvPr/>
        </p:nvSpPr>
        <p:spPr>
          <a:xfrm>
            <a:off x="841248" y="1738860"/>
            <a:ext cx="10451592" cy="338554"/>
          </a:xfrm>
          <a:prstGeom prst="rect">
            <a:avLst/>
          </a:prstGeom>
          <a:noFill/>
        </p:spPr>
        <p:txBody>
          <a:bodyPr wrap="square">
            <a:spAutoFit/>
          </a:bodyPr>
          <a:lstStyle/>
          <a:p>
            <a:pPr defTabSz="758952">
              <a:spcAft>
                <a:spcPts val="600"/>
              </a:spcAft>
            </a:pPr>
            <a:r>
              <a:rPr lang="en-US" sz="1600" i="1" kern="1200" dirty="0">
                <a:solidFill>
                  <a:srgbClr val="374151"/>
                </a:solidFill>
                <a:latin typeface="Söhne"/>
                <a:ea typeface="+mn-ea"/>
                <a:cs typeface="+mn-cs"/>
              </a:rPr>
              <a:t>Topic modeling is a technique that automatically identifies and groups main themes or topics within large volumes of text</a:t>
            </a:r>
            <a:endParaRPr lang="en-US" sz="1600" i="1" dirty="0"/>
          </a:p>
        </p:txBody>
      </p:sp>
      <p:pic>
        <p:nvPicPr>
          <p:cNvPr id="3" name="Picture 2">
            <a:extLst>
              <a:ext uri="{FF2B5EF4-FFF2-40B4-BE49-F238E27FC236}">
                <a16:creationId xmlns:a16="http://schemas.microsoft.com/office/drawing/2014/main" id="{7121EEC5-2F23-B87B-0468-2FC6453B063C}"/>
              </a:ext>
            </a:extLst>
          </p:cNvPr>
          <p:cNvPicPr>
            <a:picLocks noChangeAspect="1"/>
          </p:cNvPicPr>
          <p:nvPr/>
        </p:nvPicPr>
        <p:blipFill rotWithShape="1">
          <a:blip r:embed="rId3"/>
          <a:srcRect t="5370"/>
          <a:stretch/>
        </p:blipFill>
        <p:spPr>
          <a:xfrm>
            <a:off x="929140" y="2716158"/>
            <a:ext cx="4736872" cy="2376690"/>
          </a:xfrm>
          <a:prstGeom prst="rect">
            <a:avLst/>
          </a:prstGeom>
        </p:spPr>
      </p:pic>
      <p:pic>
        <p:nvPicPr>
          <p:cNvPr id="4" name="Picture 3">
            <a:extLst>
              <a:ext uri="{FF2B5EF4-FFF2-40B4-BE49-F238E27FC236}">
                <a16:creationId xmlns:a16="http://schemas.microsoft.com/office/drawing/2014/main" id="{9BF433A6-C25F-6E91-9492-33FE2E23DF4B}"/>
              </a:ext>
            </a:extLst>
          </p:cNvPr>
          <p:cNvPicPr>
            <a:picLocks noChangeAspect="1"/>
          </p:cNvPicPr>
          <p:nvPr/>
        </p:nvPicPr>
        <p:blipFill rotWithShape="1">
          <a:blip r:embed="rId4"/>
          <a:srcRect t="5628"/>
          <a:stretch/>
        </p:blipFill>
        <p:spPr>
          <a:xfrm>
            <a:off x="6513011" y="2737380"/>
            <a:ext cx="4749849" cy="2376690"/>
          </a:xfrm>
          <a:prstGeom prst="rect">
            <a:avLst/>
          </a:prstGeom>
        </p:spPr>
      </p:pic>
    </p:spTree>
    <p:extLst>
      <p:ext uri="{BB962C8B-B14F-4D97-AF65-F5344CB8AC3E}">
        <p14:creationId xmlns:p14="http://schemas.microsoft.com/office/powerpoint/2010/main" val="2767328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7" name="Rectangle 4106">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D638A4-4057-4CE8-9FBE-9DA5C98B7283}"/>
              </a:ext>
            </a:extLst>
          </p:cNvPr>
          <p:cNvSpPr>
            <a:spLocks noGrp="1"/>
          </p:cNvSpPr>
          <p:nvPr>
            <p:ph type="title"/>
          </p:nvPr>
        </p:nvSpPr>
        <p:spPr>
          <a:xfrm>
            <a:off x="841248" y="256032"/>
            <a:ext cx="10506456" cy="1014984"/>
          </a:xfrm>
        </p:spPr>
        <p:txBody>
          <a:bodyPr anchor="b">
            <a:normAutofit/>
          </a:bodyPr>
          <a:lstStyle/>
          <a:p>
            <a:r>
              <a:rPr lang="en-US" dirty="0"/>
              <a:t>Takeaways </a:t>
            </a:r>
          </a:p>
        </p:txBody>
      </p:sp>
      <p:sp>
        <p:nvSpPr>
          <p:cNvPr id="4109" name="Rectangle 4108">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111" name="Rectangle 4110">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 name="TextBox 7">
            <a:extLst>
              <a:ext uri="{FF2B5EF4-FFF2-40B4-BE49-F238E27FC236}">
                <a16:creationId xmlns:a16="http://schemas.microsoft.com/office/drawing/2014/main" id="{CA39A540-E732-C511-DFCE-99FBBB262C7D}"/>
              </a:ext>
            </a:extLst>
          </p:cNvPr>
          <p:cNvSpPr txBox="1">
            <a:spLocks noChangeAspect="1"/>
          </p:cNvSpPr>
          <p:nvPr/>
        </p:nvSpPr>
        <p:spPr>
          <a:xfrm>
            <a:off x="908708" y="1815308"/>
            <a:ext cx="3158197" cy="1821396"/>
          </a:xfrm>
          <a:prstGeom prst="rect">
            <a:avLst/>
          </a:prstGeom>
          <a:noFill/>
        </p:spPr>
        <p:txBody>
          <a:bodyPr wrap="square" rtlCol="0">
            <a:spAutoFit/>
          </a:bodyPr>
          <a:lstStyle/>
          <a:p>
            <a:pPr algn="ctr" defTabSz="824423">
              <a:spcAft>
                <a:spcPts val="588"/>
              </a:spcAft>
            </a:pPr>
            <a:r>
              <a:rPr lang="en-US" sz="1764" b="1" kern="1200" dirty="0">
                <a:solidFill>
                  <a:schemeClr val="tx1"/>
                </a:solidFill>
                <a:latin typeface="+mn-lt"/>
                <a:ea typeface="+mn-ea"/>
                <a:cs typeface="+mn-cs"/>
              </a:rPr>
              <a:t>Word Frequency Analysis </a:t>
            </a:r>
          </a:p>
          <a:p>
            <a:pPr defTabSz="824423">
              <a:spcAft>
                <a:spcPts val="588"/>
              </a:spcAft>
            </a:pPr>
            <a:endParaRPr lang="en-US" sz="980" kern="1200" dirty="0">
              <a:solidFill>
                <a:schemeClr val="tx1"/>
              </a:solidFill>
              <a:latin typeface="+mn-lt"/>
              <a:ea typeface="+mn-ea"/>
              <a:cs typeface="+mn-cs"/>
            </a:endParaRPr>
          </a:p>
          <a:p>
            <a:pPr defTabSz="824423">
              <a:spcAft>
                <a:spcPts val="588"/>
              </a:spcAft>
              <a:buFont typeface="Arial" panose="020B0604020202020204" pitchFamily="34" charset="0"/>
              <a:buChar char="•"/>
            </a:pPr>
            <a:r>
              <a:rPr lang="en-US" sz="1623" kern="1200" dirty="0">
                <a:solidFill>
                  <a:srgbClr val="1C1917"/>
                </a:solidFill>
                <a:latin typeface="+mn-lt"/>
                <a:ea typeface="+mn-ea"/>
                <a:cs typeface="+mn-cs"/>
              </a:rPr>
              <a:t>Sense of urgency &amp; need for immediate action</a:t>
            </a:r>
          </a:p>
          <a:p>
            <a:pPr defTabSz="824423">
              <a:spcAft>
                <a:spcPts val="588"/>
              </a:spcAft>
              <a:buFont typeface="Arial" panose="020B0604020202020204" pitchFamily="34" charset="0"/>
              <a:buChar char="•"/>
            </a:pPr>
            <a:r>
              <a:rPr lang="en-US" sz="1623" kern="1200" dirty="0">
                <a:solidFill>
                  <a:srgbClr val="1C1917"/>
                </a:solidFill>
                <a:latin typeface="+mn-lt"/>
                <a:ea typeface="+mn-ea"/>
                <a:cs typeface="+mn-cs"/>
              </a:rPr>
              <a:t>Solution-oriented discourse</a:t>
            </a:r>
          </a:p>
          <a:p>
            <a:pPr defTabSz="824423">
              <a:spcAft>
                <a:spcPts val="588"/>
              </a:spcAft>
              <a:buFont typeface="Arial" panose="020B0604020202020204" pitchFamily="34" charset="0"/>
              <a:buChar char="•"/>
            </a:pPr>
            <a:r>
              <a:rPr lang="en-US" sz="1623" kern="1200" dirty="0">
                <a:solidFill>
                  <a:srgbClr val="1C1917"/>
                </a:solidFill>
                <a:latin typeface="+mn-lt"/>
                <a:ea typeface="+mn-ea"/>
                <a:cs typeface="+mn-cs"/>
              </a:rPr>
              <a:t>Emotionally-charged debates</a:t>
            </a:r>
          </a:p>
        </p:txBody>
      </p:sp>
      <p:sp>
        <p:nvSpPr>
          <p:cNvPr id="9" name="TextBox 8">
            <a:extLst>
              <a:ext uri="{FF2B5EF4-FFF2-40B4-BE49-F238E27FC236}">
                <a16:creationId xmlns:a16="http://schemas.microsoft.com/office/drawing/2014/main" id="{41FBC78A-6356-986D-89D2-3800521ECB1E}"/>
              </a:ext>
            </a:extLst>
          </p:cNvPr>
          <p:cNvSpPr txBox="1">
            <a:spLocks noChangeAspect="1"/>
          </p:cNvSpPr>
          <p:nvPr/>
        </p:nvSpPr>
        <p:spPr>
          <a:xfrm>
            <a:off x="4505213" y="1815308"/>
            <a:ext cx="3158197" cy="1571649"/>
          </a:xfrm>
          <a:prstGeom prst="rect">
            <a:avLst/>
          </a:prstGeom>
          <a:noFill/>
        </p:spPr>
        <p:txBody>
          <a:bodyPr wrap="square" rtlCol="0">
            <a:spAutoFit/>
          </a:bodyPr>
          <a:lstStyle/>
          <a:p>
            <a:pPr defTabSz="824423">
              <a:spcAft>
                <a:spcPts val="588"/>
              </a:spcAft>
            </a:pPr>
            <a:r>
              <a:rPr lang="en-US" sz="1764" b="1" kern="1200" dirty="0">
                <a:solidFill>
                  <a:srgbClr val="1C1917"/>
                </a:solidFill>
                <a:latin typeface="+mn-lt"/>
                <a:ea typeface="+mn-ea"/>
                <a:cs typeface="+mn-cs"/>
              </a:rPr>
              <a:t>Named Entity Recognition</a:t>
            </a:r>
          </a:p>
          <a:p>
            <a:pPr defTabSz="824423">
              <a:spcAft>
                <a:spcPts val="588"/>
              </a:spcAft>
            </a:pPr>
            <a:endParaRPr lang="en-US" sz="980" kern="1200" dirty="0">
              <a:solidFill>
                <a:srgbClr val="1C1917"/>
              </a:solidFill>
              <a:latin typeface="+mn-lt"/>
              <a:ea typeface="+mn-ea"/>
              <a:cs typeface="+mn-cs"/>
            </a:endParaRPr>
          </a:p>
          <a:p>
            <a:pPr defTabSz="824423">
              <a:spcAft>
                <a:spcPts val="588"/>
              </a:spcAft>
              <a:buFont typeface="Arial" panose="020B0604020202020204" pitchFamily="34" charset="0"/>
              <a:buChar char="•"/>
            </a:pPr>
            <a:r>
              <a:rPr lang="en-US" sz="1623" kern="1200" dirty="0">
                <a:solidFill>
                  <a:srgbClr val="1C1917"/>
                </a:solidFill>
                <a:latin typeface="+mn-lt"/>
                <a:ea typeface="+mn-ea"/>
                <a:cs typeface="+mn-cs"/>
              </a:rPr>
              <a:t>Politicized issue, especially in US</a:t>
            </a:r>
          </a:p>
          <a:p>
            <a:pPr defTabSz="824423">
              <a:spcAft>
                <a:spcPts val="588"/>
              </a:spcAft>
              <a:buFont typeface="Arial" panose="020B0604020202020204" pitchFamily="34" charset="0"/>
              <a:buChar char="•"/>
            </a:pPr>
            <a:r>
              <a:rPr lang="en-US" sz="1623" kern="1200" dirty="0">
                <a:solidFill>
                  <a:srgbClr val="1C1917"/>
                </a:solidFill>
                <a:latin typeface="+mn-lt"/>
                <a:ea typeface="+mn-ea"/>
                <a:cs typeface="+mn-cs"/>
              </a:rPr>
              <a:t>Media outlets shape narrative</a:t>
            </a:r>
          </a:p>
          <a:p>
            <a:pPr defTabSz="824423">
              <a:spcAft>
                <a:spcPts val="588"/>
              </a:spcAft>
              <a:buFont typeface="Arial" panose="020B0604020202020204" pitchFamily="34" charset="0"/>
              <a:buChar char="•"/>
            </a:pPr>
            <a:r>
              <a:rPr lang="en-US" sz="1623" kern="1200" dirty="0">
                <a:solidFill>
                  <a:srgbClr val="1C1917"/>
                </a:solidFill>
                <a:latin typeface="+mn-lt"/>
                <a:ea typeface="+mn-ea"/>
                <a:cs typeface="+mn-cs"/>
              </a:rPr>
              <a:t>Global issue with local impacts</a:t>
            </a:r>
          </a:p>
        </p:txBody>
      </p:sp>
      <p:sp>
        <p:nvSpPr>
          <p:cNvPr id="10" name="TextBox 9">
            <a:extLst>
              <a:ext uri="{FF2B5EF4-FFF2-40B4-BE49-F238E27FC236}">
                <a16:creationId xmlns:a16="http://schemas.microsoft.com/office/drawing/2014/main" id="{255B038E-C9EA-500C-5638-99F6D37DD95A}"/>
              </a:ext>
            </a:extLst>
          </p:cNvPr>
          <p:cNvSpPr txBox="1">
            <a:spLocks noChangeAspect="1"/>
          </p:cNvSpPr>
          <p:nvPr/>
        </p:nvSpPr>
        <p:spPr>
          <a:xfrm>
            <a:off x="8101718" y="1815308"/>
            <a:ext cx="3158197" cy="1494255"/>
          </a:xfrm>
          <a:prstGeom prst="rect">
            <a:avLst/>
          </a:prstGeom>
          <a:noFill/>
        </p:spPr>
        <p:txBody>
          <a:bodyPr wrap="square" rtlCol="0">
            <a:spAutoFit/>
          </a:bodyPr>
          <a:lstStyle/>
          <a:p>
            <a:pPr algn="ctr" defTabSz="824423">
              <a:spcAft>
                <a:spcPts val="588"/>
              </a:spcAft>
            </a:pPr>
            <a:r>
              <a:rPr lang="en-US" sz="1764" b="1" kern="1200" dirty="0">
                <a:solidFill>
                  <a:srgbClr val="1C1917"/>
                </a:solidFill>
                <a:latin typeface="+mn-lt"/>
                <a:ea typeface="+mn-ea"/>
                <a:cs typeface="+mn-cs"/>
              </a:rPr>
              <a:t>Topic Modeling</a:t>
            </a:r>
          </a:p>
          <a:p>
            <a:pPr defTabSz="824423">
              <a:spcAft>
                <a:spcPts val="588"/>
              </a:spcAft>
            </a:pPr>
            <a:endParaRPr lang="en-US" sz="980" kern="1200" dirty="0">
              <a:solidFill>
                <a:schemeClr val="tx1"/>
              </a:solidFill>
              <a:latin typeface="+mn-lt"/>
              <a:ea typeface="+mn-ea"/>
              <a:cs typeface="+mn-cs"/>
            </a:endParaRPr>
          </a:p>
          <a:p>
            <a:pPr defTabSz="824423">
              <a:spcAft>
                <a:spcPts val="588"/>
              </a:spcAft>
              <a:buFont typeface="Arial" panose="020B0604020202020204" pitchFamily="34" charset="0"/>
              <a:buChar char="•"/>
            </a:pPr>
            <a:r>
              <a:rPr lang="en-US" sz="1623" dirty="0">
                <a:solidFill>
                  <a:srgbClr val="1C1917"/>
                </a:solidFill>
              </a:rPr>
              <a:t>E</a:t>
            </a:r>
            <a:r>
              <a:rPr lang="en-US" sz="1623" kern="1200" dirty="0">
                <a:solidFill>
                  <a:srgbClr val="1C1917"/>
                </a:solidFill>
                <a:latin typeface="+mn-lt"/>
                <a:ea typeface="+mn-ea"/>
                <a:cs typeface="+mn-cs"/>
              </a:rPr>
              <a:t>nergy policies and economic implications</a:t>
            </a:r>
          </a:p>
          <a:p>
            <a:pPr defTabSz="824423">
              <a:spcAft>
                <a:spcPts val="588"/>
              </a:spcAft>
              <a:buFont typeface="Arial" panose="020B0604020202020204" pitchFamily="34" charset="0"/>
              <a:buChar char="•"/>
            </a:pPr>
            <a:r>
              <a:rPr lang="en-US" sz="1620" dirty="0"/>
              <a:t>Extreme Weather Events</a:t>
            </a:r>
          </a:p>
        </p:txBody>
      </p:sp>
      <p:pic>
        <p:nvPicPr>
          <p:cNvPr id="4098" name="Picture 2" descr="Generated by DALL·E">
            <a:extLst>
              <a:ext uri="{FF2B5EF4-FFF2-40B4-BE49-F238E27FC236}">
                <a16:creationId xmlns:a16="http://schemas.microsoft.com/office/drawing/2014/main" id="{899BFF9C-F8BE-3E20-C772-3766E31CB5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3848" y="4006247"/>
            <a:ext cx="2407917" cy="2407917"/>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Generated by DALL·E">
            <a:extLst>
              <a:ext uri="{FF2B5EF4-FFF2-40B4-BE49-F238E27FC236}">
                <a16:creationId xmlns:a16="http://schemas.microsoft.com/office/drawing/2014/main" id="{8AB75B23-8EAB-AD03-1C7A-E3D587D802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80353" y="4006247"/>
            <a:ext cx="2407917" cy="2407917"/>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Generated by DALL·E">
            <a:extLst>
              <a:ext uri="{FF2B5EF4-FFF2-40B4-BE49-F238E27FC236}">
                <a16:creationId xmlns:a16="http://schemas.microsoft.com/office/drawing/2014/main" id="{08A1D044-07D4-F734-8E13-D58B3D0276C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76858" y="4006247"/>
            <a:ext cx="2407917" cy="24079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6688850"/>
      </p:ext>
    </p:extLst>
  </p:cSld>
  <p:clrMapOvr>
    <a:masterClrMapping/>
  </p:clrMapOvr>
  <mc:AlternateContent xmlns:mc="http://schemas.openxmlformats.org/markup-compatibility/2006">
    <mc:Choice xmlns:p14="http://schemas.microsoft.com/office/powerpoint/2010/main" Requires="p14">
      <p:transition spd="slow" p14:dur="2000" advTm="1000"/>
    </mc:Choice>
    <mc:Fallback>
      <p:transition spd="slow" advTm="100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4096</TotalTime>
  <Words>1230</Words>
  <Application>Microsoft Macintosh PowerPoint</Application>
  <PresentationFormat>Widescreen</PresentationFormat>
  <Paragraphs>98</Paragraphs>
  <Slides>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-apple-system</vt:lpstr>
      <vt:lpstr>Arial</vt:lpstr>
      <vt:lpstr>Calibri</vt:lpstr>
      <vt:lpstr>Calibri Light</vt:lpstr>
      <vt:lpstr>Söhne</vt:lpstr>
      <vt:lpstr>Office Theme</vt:lpstr>
      <vt:lpstr>Climate Change Discourse on Twitter</vt:lpstr>
      <vt:lpstr>Motivation </vt:lpstr>
      <vt:lpstr>Dataset Overview: Climate Change Tweets on Twitter</vt:lpstr>
      <vt:lpstr>Word Frequency</vt:lpstr>
      <vt:lpstr>Named Entity Recognition</vt:lpstr>
      <vt:lpstr>Topic Modeling </vt:lpstr>
      <vt:lpstr>Takeaways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Change Discourse on Twitter</dc:title>
  <dc:creator>Arvelo, Isabel C</dc:creator>
  <cp:lastModifiedBy>Arvelo, Isabel C</cp:lastModifiedBy>
  <cp:revision>10</cp:revision>
  <dcterms:created xsi:type="dcterms:W3CDTF">2023-10-19T19:15:14Z</dcterms:created>
  <dcterms:modified xsi:type="dcterms:W3CDTF">2023-11-02T02:57:53Z</dcterms:modified>
</cp:coreProperties>
</file>

<file path=docProps/thumbnail.jpeg>
</file>